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57" r:id="rId3"/>
    <p:sldId id="278" r:id="rId4"/>
    <p:sldId id="258" r:id="rId5"/>
    <p:sldId id="259" r:id="rId6"/>
    <p:sldId id="260" r:id="rId7"/>
    <p:sldId id="261" r:id="rId8"/>
    <p:sldId id="273" r:id="rId9"/>
    <p:sldId id="262" r:id="rId10"/>
    <p:sldId id="263" r:id="rId11"/>
    <p:sldId id="274" r:id="rId12"/>
    <p:sldId id="264" r:id="rId13"/>
    <p:sldId id="265" r:id="rId14"/>
    <p:sldId id="275" r:id="rId15"/>
    <p:sldId id="266" r:id="rId16"/>
    <p:sldId id="267" r:id="rId17"/>
    <p:sldId id="268" r:id="rId18"/>
    <p:sldId id="269" r:id="rId19"/>
    <p:sldId id="276" r:id="rId20"/>
    <p:sldId id="270" r:id="rId21"/>
    <p:sldId id="277" r:id="rId22"/>
    <p:sldId id="271" r:id="rId23"/>
    <p:sldId id="279" r:id="rId24"/>
    <p:sldId id="280" r:id="rId25"/>
    <p:sldId id="281" r:id="rId26"/>
    <p:sldId id="282" r:id="rId27"/>
    <p:sldId id="283" r:id="rId28"/>
    <p:sldId id="284" r:id="rId29"/>
    <p:sldId id="285" r:id="rId30"/>
    <p:sldId id="272" r:id="rId31"/>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5986"/>
    <p:restoredTop sz="70929"/>
  </p:normalViewPr>
  <p:slideViewPr>
    <p:cSldViewPr>
      <p:cViewPr varScale="1">
        <p:scale>
          <a:sx n="99" d="100"/>
          <a:sy n="99" d="100"/>
        </p:scale>
        <p:origin x="184" y="46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8D4253D-D772-FB4C-8372-F513C7D3543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US"/>
          </a:p>
        </p:txBody>
      </p:sp>
      <p:sp>
        <p:nvSpPr>
          <p:cNvPr id="3" name="Date Placeholder 2">
            <a:extLst>
              <a:ext uri="{FF2B5EF4-FFF2-40B4-BE49-F238E27FC236}">
                <a16:creationId xmlns:a16="http://schemas.microsoft.com/office/drawing/2014/main" id="{9000C611-5475-9D42-B8B7-06184C5323B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smtClean="0"/>
            </a:lvl1pPr>
          </a:lstStyle>
          <a:p>
            <a:pPr>
              <a:defRPr/>
            </a:pPr>
            <a:fld id="{0815EEEB-0E99-5C45-B15E-31042E1DE8B5}" type="datetimeFigureOut">
              <a:rPr lang="en-US"/>
              <a:pPr>
                <a:defRPr/>
              </a:pPr>
              <a:t>7/12/18</a:t>
            </a:fld>
            <a:endParaRPr lang="en-US"/>
          </a:p>
        </p:txBody>
      </p:sp>
      <p:sp>
        <p:nvSpPr>
          <p:cNvPr id="4" name="Slide Image Placeholder 3">
            <a:extLst>
              <a:ext uri="{FF2B5EF4-FFF2-40B4-BE49-F238E27FC236}">
                <a16:creationId xmlns:a16="http://schemas.microsoft.com/office/drawing/2014/main" id="{6DC84AB7-6C28-294A-A2CA-47A6E5B90F7F}"/>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a:extLst>
              <a:ext uri="{FF2B5EF4-FFF2-40B4-BE49-F238E27FC236}">
                <a16:creationId xmlns:a16="http://schemas.microsoft.com/office/drawing/2014/main" id="{CDEFC827-1BE3-BE43-9286-32AB26BC16F8}"/>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a:extLst>
              <a:ext uri="{FF2B5EF4-FFF2-40B4-BE49-F238E27FC236}">
                <a16:creationId xmlns:a16="http://schemas.microsoft.com/office/drawing/2014/main" id="{9294722B-B60D-EF41-BC5D-BC0F13649230}"/>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US"/>
          </a:p>
        </p:txBody>
      </p:sp>
      <p:sp>
        <p:nvSpPr>
          <p:cNvPr id="7" name="Slide Number Placeholder 6">
            <a:extLst>
              <a:ext uri="{FF2B5EF4-FFF2-40B4-BE49-F238E27FC236}">
                <a16:creationId xmlns:a16="http://schemas.microsoft.com/office/drawing/2014/main" id="{D3C496BC-7583-6840-B46B-81495CE1D372}"/>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smtClean="0"/>
            </a:lvl1pPr>
          </a:lstStyle>
          <a:p>
            <a:pPr>
              <a:defRPr/>
            </a:pPr>
            <a:fld id="{33C72287-68E6-FB41-B489-D14699A69B5C}"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3C72287-68E6-FB41-B489-D14699A69B5C}" type="slidenum">
              <a:rPr lang="en-US" smtClean="0"/>
              <a:pPr>
                <a:defRPr/>
              </a:pPr>
              <a:t>1</a:t>
            </a:fld>
            <a:endParaRPr lang="en-US"/>
          </a:p>
        </p:txBody>
      </p:sp>
    </p:spTree>
    <p:extLst>
      <p:ext uri="{BB962C8B-B14F-4D97-AF65-F5344CB8AC3E}">
        <p14:creationId xmlns:p14="http://schemas.microsoft.com/office/powerpoint/2010/main" val="34842978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Image Placeholder 1">
            <a:extLst>
              <a:ext uri="{FF2B5EF4-FFF2-40B4-BE49-F238E27FC236}">
                <a16:creationId xmlns:a16="http://schemas.microsoft.com/office/drawing/2014/main" id="{72C582AC-BA4C-1646-A1B5-1EF3F2103DE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4" name="Notes Placeholder 2">
            <a:extLst>
              <a:ext uri="{FF2B5EF4-FFF2-40B4-BE49-F238E27FC236}">
                <a16:creationId xmlns:a16="http://schemas.microsoft.com/office/drawing/2014/main" id="{ABB0403C-7131-3C40-A999-147A0B7BDBC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b="1" dirty="0">
                <a:solidFill>
                  <a:srgbClr val="660066"/>
                </a:solidFill>
                <a:latin typeface="Book Antiqua" panose="02040602050305030304" pitchFamily="18" charset="0"/>
              </a:rPr>
              <a:t>Louise </a:t>
            </a:r>
            <a:r>
              <a:rPr lang="en-US" altLang="en-US" b="1" dirty="0" err="1">
                <a:solidFill>
                  <a:srgbClr val="660066"/>
                </a:solidFill>
                <a:latin typeface="Book Antiqua" panose="02040602050305030304" pitchFamily="18" charset="0"/>
              </a:rPr>
              <a:t>Kleuser</a:t>
            </a:r>
            <a:r>
              <a:rPr lang="en-US" altLang="en-US" b="1" dirty="0">
                <a:solidFill>
                  <a:srgbClr val="660066"/>
                </a:solidFill>
                <a:latin typeface="Book Antiqua" panose="02040602050305030304" pitchFamily="18" charset="0"/>
              </a:rPr>
              <a:t> - 1890 – 1976</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Bible worker, pastor, evangelist, editor, seminary professor. Conference departmental director of Education; associate secretary of the General Conference Ministerial Association, and an editor of the </a:t>
            </a:r>
            <a:r>
              <a:rPr lang="en-US" altLang="en-US" i="1" dirty="0">
                <a:latin typeface="Book Antiqua" panose="02040602050305030304" pitchFamily="18" charset="0"/>
              </a:rPr>
              <a:t>Ministry</a:t>
            </a:r>
            <a:r>
              <a:rPr lang="en-US" altLang="en-US" dirty="0">
                <a:latin typeface="Book Antiqua" panose="02040602050305030304" pitchFamily="18" charset="0"/>
              </a:rPr>
              <a:t> magazine.</a:t>
            </a:r>
          </a:p>
          <a:p>
            <a:pPr>
              <a:lnSpc>
                <a:spcPct val="90000"/>
              </a:lnSpc>
              <a:spcBef>
                <a:spcPct val="0"/>
              </a:spcBef>
            </a:pPr>
            <a:endParaRPr lang="en-US" altLang="en-US" b="1" dirty="0">
              <a:latin typeface="Book Antiqua" panose="02040602050305030304" pitchFamily="18" charset="0"/>
            </a:endParaRPr>
          </a:p>
          <a:p>
            <a:pPr>
              <a:lnSpc>
                <a:spcPct val="90000"/>
              </a:lnSpc>
              <a:spcBef>
                <a:spcPct val="0"/>
              </a:spcBef>
            </a:pPr>
            <a:r>
              <a:rPr lang="en-US" altLang="en-US" b="1" dirty="0">
                <a:solidFill>
                  <a:srgbClr val="660066"/>
                </a:solidFill>
                <a:latin typeface="Book Antiqua" panose="02040602050305030304" pitchFamily="18" charset="0"/>
              </a:rPr>
              <a:t>Anna Knight - 1874 – 1972</a:t>
            </a:r>
            <a:endParaRPr lang="en-US" altLang="en-US" dirty="0">
              <a:solidFill>
                <a:srgbClr val="660066"/>
              </a:solidFill>
              <a:latin typeface="Book Antiqua" panose="02040602050305030304" pitchFamily="18" charset="0"/>
            </a:endParaRPr>
          </a:p>
          <a:p>
            <a:pPr>
              <a:lnSpc>
                <a:spcPct val="90000"/>
              </a:lnSpc>
              <a:spcBef>
                <a:spcPct val="0"/>
              </a:spcBef>
            </a:pPr>
            <a:r>
              <a:rPr lang="en-US" sz="1200" b="0" i="0" kern="1200" dirty="0">
                <a:solidFill>
                  <a:schemeClr val="tx1"/>
                </a:solidFill>
                <a:effectLst/>
                <a:latin typeface="+mn-lt"/>
                <a:ea typeface="+mn-ea"/>
                <a:cs typeface="+mn-cs"/>
              </a:rPr>
              <a:t>Nurse, educator, Bible worker. First African-American woman missionary, serving in India. Upon her return to the US, she served as conference and union departmental secretary. In 1940 she was appointed to the General Conference North American Negro Department. The daughter of ex-slave sharecroppers, she read herself into the Adventist faith through the </a:t>
            </a:r>
            <a:r>
              <a:rPr lang="en-US" sz="1200" b="0" i="1" kern="1200" dirty="0">
                <a:solidFill>
                  <a:schemeClr val="tx1"/>
                </a:solidFill>
                <a:effectLst/>
                <a:latin typeface="+mn-lt"/>
                <a:ea typeface="+mn-ea"/>
                <a:cs typeface="+mn-cs"/>
              </a:rPr>
              <a:t>Signs of the Times</a:t>
            </a:r>
            <a:r>
              <a:rPr lang="en-US" sz="1200" b="0" i="0" kern="1200" dirty="0">
                <a:solidFill>
                  <a:schemeClr val="tx1"/>
                </a:solidFill>
                <a:effectLst/>
                <a:latin typeface="+mn-lt"/>
                <a:ea typeface="+mn-ea"/>
                <a:cs typeface="+mn-cs"/>
              </a:rPr>
              <a:t>. Graduated in nursing from Battle Creek College in 1898. Built a self-supporting school for Blacks in Mississippi. </a:t>
            </a:r>
            <a:endParaRPr lang="en-US" altLang="en-US" dirty="0">
              <a:latin typeface="Book Antiqua" panose="02040602050305030304" pitchFamily="18" charset="0"/>
            </a:endParaRPr>
          </a:p>
        </p:txBody>
      </p:sp>
      <p:sp>
        <p:nvSpPr>
          <p:cNvPr id="33795" name="Slide Number Placeholder 3">
            <a:extLst>
              <a:ext uri="{FF2B5EF4-FFF2-40B4-BE49-F238E27FC236}">
                <a16:creationId xmlns:a16="http://schemas.microsoft.com/office/drawing/2014/main" id="{6AC1AC31-11F2-4541-BB74-2484F50A6F9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99CAB4-3204-6C4A-AB49-D40D9C33C8C5}" type="slidenum">
              <a:rPr lang="en-US" altLang="en-US"/>
              <a:pPr/>
              <a:t>15</a:t>
            </a:fld>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a:extLst>
              <a:ext uri="{FF2B5EF4-FFF2-40B4-BE49-F238E27FC236}">
                <a16:creationId xmlns:a16="http://schemas.microsoft.com/office/drawing/2014/main" id="{2589C94F-DB18-2D4A-86CD-C2275611C71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8" name="Notes Placeholder 2">
            <a:extLst>
              <a:ext uri="{FF2B5EF4-FFF2-40B4-BE49-F238E27FC236}">
                <a16:creationId xmlns:a16="http://schemas.microsoft.com/office/drawing/2014/main" id="{7575E924-B3A1-B942-811F-C67019D90B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Ana Stahl - 1870 – 1968</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Swedish nurse, educator. Pioneer missionary in South America with her husband for 29 years. Instrumental in establishing Indian church schools.</a:t>
            </a:r>
          </a:p>
          <a:p>
            <a:pPr>
              <a:spcBef>
                <a:spcPct val="0"/>
              </a:spcBef>
            </a:pPr>
            <a:endParaRPr lang="en-US" altLang="en-US" b="1" dirty="0">
              <a:latin typeface="Book Antiqua" panose="02040602050305030304" pitchFamily="18" charset="0"/>
            </a:endParaRPr>
          </a:p>
          <a:p>
            <a:pPr>
              <a:spcBef>
                <a:spcPct val="0"/>
              </a:spcBef>
            </a:pPr>
            <a:r>
              <a:rPr lang="en-US" altLang="en-US" b="1" dirty="0">
                <a:solidFill>
                  <a:srgbClr val="660066"/>
                </a:solidFill>
                <a:latin typeface="Book Antiqua" panose="02040602050305030304" pitchFamily="18" charset="0"/>
              </a:rPr>
              <a:t>Marinda (Minnie) Day </a:t>
            </a:r>
            <a:r>
              <a:rPr lang="en-US" altLang="en-US" b="1" dirty="0" err="1">
                <a:solidFill>
                  <a:srgbClr val="660066"/>
                </a:solidFill>
                <a:latin typeface="Book Antiqua" panose="02040602050305030304" pitchFamily="18" charset="0"/>
              </a:rPr>
              <a:t>Sype</a:t>
            </a:r>
            <a:r>
              <a:rPr lang="en-US" altLang="en-US" b="1" dirty="0">
                <a:solidFill>
                  <a:srgbClr val="660066"/>
                </a:solidFill>
                <a:latin typeface="Book Antiqua" panose="02040602050305030304" pitchFamily="18" charset="0"/>
              </a:rPr>
              <a:t> - 1869 – 1956</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Pastor, evangelist, licensed minister for 54 years. </a:t>
            </a:r>
            <a:r>
              <a:rPr lang="pt-BR" altLang="en-US" dirty="0" err="1">
                <a:latin typeface="Book Antiqua" panose="02040602050305030304" pitchFamily="18" charset="0"/>
              </a:rPr>
              <a:t>Conference</a:t>
            </a:r>
            <a:r>
              <a:rPr lang="pt-BR" altLang="en-US" dirty="0">
                <a:latin typeface="Book Antiqua" panose="02040602050305030304" pitchFamily="18" charset="0"/>
              </a:rPr>
              <a:t> </a:t>
            </a:r>
            <a:r>
              <a:rPr lang="pt-BR" altLang="en-US" dirty="0" err="1">
                <a:latin typeface="Book Antiqua" panose="02040602050305030304" pitchFamily="18" charset="0"/>
              </a:rPr>
              <a:t>director</a:t>
            </a:r>
            <a:r>
              <a:rPr lang="pt-BR" altLang="en-US" dirty="0">
                <a:latin typeface="Book Antiqua" panose="02040602050305030304" pitchFamily="18" charset="0"/>
              </a:rPr>
              <a:t> for Home </a:t>
            </a:r>
            <a:r>
              <a:rPr lang="pt-BR" altLang="en-US" dirty="0" err="1">
                <a:latin typeface="Book Antiqua" panose="02040602050305030304" pitchFamily="18" charset="0"/>
              </a:rPr>
              <a:t>Missionary</a:t>
            </a:r>
            <a:r>
              <a:rPr lang="pt-BR" altLang="en-US" dirty="0">
                <a:latin typeface="Book Antiqua" panose="02040602050305030304" pitchFamily="18" charset="0"/>
              </a:rPr>
              <a:t> </a:t>
            </a:r>
            <a:r>
              <a:rPr lang="pt-BR" altLang="en-US" dirty="0" err="1">
                <a:latin typeface="Book Antiqua" panose="02040602050305030304" pitchFamily="18" charset="0"/>
              </a:rPr>
              <a:t>department</a:t>
            </a:r>
            <a:r>
              <a:rPr lang="pt-BR" altLang="en-US" dirty="0">
                <a:latin typeface="Book Antiqua" panose="02040602050305030304" pitchFamily="18" charset="0"/>
              </a:rPr>
              <a:t>. </a:t>
            </a:r>
            <a:r>
              <a:rPr lang="en-US" sz="1200" b="0" i="0" kern="1200" dirty="0">
                <a:solidFill>
                  <a:schemeClr val="tx1"/>
                </a:solidFill>
                <a:effectLst/>
                <a:latin typeface="+mn-lt"/>
                <a:ea typeface="+mn-ea"/>
                <a:cs typeface="+mn-cs"/>
              </a:rPr>
              <a:t>Served in Iowa, Oklahoma, Pennsylvania, Washington, Oregon, Idaho, and Florida conferences, and the Bahamas​.</a:t>
            </a:r>
            <a:endParaRPr lang="en-US" altLang="en-US" dirty="0">
              <a:latin typeface="Book Antiqua" panose="02040602050305030304" pitchFamily="18" charset="0"/>
            </a:endParaRPr>
          </a:p>
          <a:p>
            <a:pPr>
              <a:spcBef>
                <a:spcPct val="0"/>
              </a:spcBef>
            </a:pPr>
            <a:endParaRPr lang="en-US" altLang="en-US" dirty="0"/>
          </a:p>
        </p:txBody>
      </p:sp>
      <p:sp>
        <p:nvSpPr>
          <p:cNvPr id="34819" name="Slide Number Placeholder 3">
            <a:extLst>
              <a:ext uri="{FF2B5EF4-FFF2-40B4-BE49-F238E27FC236}">
                <a16:creationId xmlns:a16="http://schemas.microsoft.com/office/drawing/2014/main" id="{1C4A1A4B-4A35-C84E-90AF-E2EFD66E25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132AB57-D1F7-464A-9578-35515BA71879}" type="slidenum">
              <a:rPr lang="en-US" altLang="en-US"/>
              <a:pPr/>
              <a:t>16</a:t>
            </a:fld>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25F2C5D0-F8EC-7A41-A950-5A5FA6C7F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2" name="Notes Placeholder 2">
            <a:extLst>
              <a:ext uri="{FF2B5EF4-FFF2-40B4-BE49-F238E27FC236}">
                <a16:creationId xmlns:a16="http://schemas.microsoft.com/office/drawing/2014/main" id="{C91DB1C7-6701-FC4E-BE16-ABA6B3028F6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pt-BR" altLang="en-US" b="1" dirty="0">
                <a:solidFill>
                  <a:srgbClr val="660066"/>
                </a:solidFill>
                <a:latin typeface="Book Antiqua" panose="02040602050305030304" pitchFamily="18" charset="0"/>
              </a:rPr>
              <a:t>1946 – 1996 </a:t>
            </a:r>
          </a:p>
          <a:p>
            <a:pPr>
              <a:lnSpc>
                <a:spcPct val="90000"/>
              </a:lnSpc>
              <a:spcBef>
                <a:spcPct val="0"/>
              </a:spcBef>
            </a:pPr>
            <a:r>
              <a:rPr lang="pt-BR" altLang="en-US" b="1" dirty="0">
                <a:solidFill>
                  <a:srgbClr val="660066"/>
                </a:solidFill>
                <a:latin typeface="Book Antiqua" panose="02040602050305030304" pitchFamily="18" charset="0"/>
              </a:rPr>
              <a:t>Ana Rosa Alvarado</a:t>
            </a:r>
            <a:endParaRPr lang="en-US" altLang="en-US" dirty="0">
              <a:solidFill>
                <a:srgbClr val="660066"/>
              </a:solidFill>
              <a:latin typeface="Book Antiqua" panose="02040602050305030304" pitchFamily="18" charset="0"/>
            </a:endParaRPr>
          </a:p>
          <a:p>
            <a:r>
              <a:rPr lang="en-US" altLang="en-US" dirty="0">
                <a:latin typeface="Book Antiqua" panose="02040602050305030304" pitchFamily="18" charset="0"/>
              </a:rPr>
              <a:t>Cuban pastor, evangelist, educator, musician for 45 years. Raised numerous churches and reputedly </a:t>
            </a:r>
            <a:r>
              <a:rPr lang="en-US" sz="1200" b="0" i="0" kern="1200" dirty="0">
                <a:solidFill>
                  <a:schemeClr val="tx1"/>
                </a:solidFill>
                <a:effectLst/>
                <a:latin typeface="+mn-lt"/>
                <a:ea typeface="+mn-ea"/>
                <a:cs typeface="+mn-cs"/>
              </a:rPr>
              <a:t>preached in every congregation in Cuba.</a:t>
            </a:r>
            <a:br>
              <a:rPr lang="en-US" dirty="0"/>
            </a:br>
            <a:endParaRPr lang="en-US" altLang="en-US" b="1" dirty="0">
              <a:latin typeface="Book Antiqua" panose="02040602050305030304" pitchFamily="18" charset="0"/>
            </a:endParaRPr>
          </a:p>
          <a:p>
            <a:pPr>
              <a:lnSpc>
                <a:spcPct val="90000"/>
              </a:lnSpc>
              <a:spcBef>
                <a:spcPct val="0"/>
              </a:spcBef>
            </a:pPr>
            <a:r>
              <a:rPr lang="en-US" altLang="en-US" b="1" dirty="0">
                <a:solidFill>
                  <a:srgbClr val="660066"/>
                </a:solidFill>
                <a:latin typeface="Book Antiqua" panose="02040602050305030304" pitchFamily="18" charset="0"/>
              </a:rPr>
              <a:t>Dr. Nancy </a:t>
            </a:r>
            <a:r>
              <a:rPr lang="en-US" altLang="en-US" b="1" dirty="0" err="1">
                <a:solidFill>
                  <a:srgbClr val="660066"/>
                </a:solidFill>
                <a:latin typeface="Book Antiqua" panose="02040602050305030304" pitchFamily="18" charset="0"/>
              </a:rPr>
              <a:t>Bassham</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Thai educator converted from Buddhism who returned as a missionary to her people. First division departmental director of Family Life and Women’s Ministries in the Asia-Pacific Division. </a:t>
            </a:r>
          </a:p>
        </p:txBody>
      </p:sp>
      <p:sp>
        <p:nvSpPr>
          <p:cNvPr id="35843" name="Slide Number Placeholder 3">
            <a:extLst>
              <a:ext uri="{FF2B5EF4-FFF2-40B4-BE49-F238E27FC236}">
                <a16:creationId xmlns:a16="http://schemas.microsoft.com/office/drawing/2014/main" id="{CD16BFAB-3864-BC44-B26A-69928A04727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12D3575-F1AA-194B-AF1A-3F7F883F3095}" type="slidenum">
              <a:rPr lang="en-US" altLang="en-US"/>
              <a:pPr/>
              <a:t>17</a:t>
            </a:fld>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a:extLst>
              <a:ext uri="{FF2B5EF4-FFF2-40B4-BE49-F238E27FC236}">
                <a16:creationId xmlns:a16="http://schemas.microsoft.com/office/drawing/2014/main" id="{FF8A00D3-A2FA-2846-A9FA-032C0FF051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6" name="Notes Placeholder 2">
            <a:extLst>
              <a:ext uri="{FF2B5EF4-FFF2-40B4-BE49-F238E27FC236}">
                <a16:creationId xmlns:a16="http://schemas.microsoft.com/office/drawing/2014/main" id="{CD12F8BE-2144-6548-BE00-A0F7449F5B4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b="1">
                <a:solidFill>
                  <a:srgbClr val="660066"/>
                </a:solidFill>
                <a:latin typeface="Book Antiqua" panose="02040602050305030304" pitchFamily="18" charset="0"/>
              </a:rPr>
              <a:t>Lyn Behrens</a:t>
            </a:r>
            <a:endParaRPr lang="en-US" altLang="en-US">
              <a:solidFill>
                <a:srgbClr val="660066"/>
              </a:solidFill>
              <a:latin typeface="Book Antiqua" panose="02040602050305030304" pitchFamily="18" charset="0"/>
            </a:endParaRPr>
          </a:p>
          <a:p>
            <a:pPr>
              <a:lnSpc>
                <a:spcPct val="90000"/>
              </a:lnSpc>
              <a:spcBef>
                <a:spcPct val="0"/>
              </a:spcBef>
            </a:pPr>
            <a:r>
              <a:rPr lang="en-US" altLang="en-US">
                <a:latin typeface="Book Antiqua" panose="02040602050305030304" pitchFamily="18" charset="0"/>
              </a:rPr>
              <a:t>Australian physician. First woman president of Loma Linda University.</a:t>
            </a:r>
          </a:p>
          <a:p>
            <a:pPr>
              <a:lnSpc>
                <a:spcPct val="80000"/>
              </a:lnSpc>
              <a:spcBef>
                <a:spcPct val="0"/>
              </a:spcBef>
            </a:pPr>
            <a:endParaRPr lang="en-US" altLang="en-US" b="1">
              <a:solidFill>
                <a:srgbClr val="660066"/>
              </a:solidFill>
              <a:latin typeface="Book Antiqua" panose="02040602050305030304" pitchFamily="18" charset="0"/>
            </a:endParaRPr>
          </a:p>
          <a:p>
            <a:pPr>
              <a:lnSpc>
                <a:spcPct val="80000"/>
              </a:lnSpc>
              <a:spcBef>
                <a:spcPct val="0"/>
              </a:spcBef>
            </a:pPr>
            <a:r>
              <a:rPr lang="en-US" altLang="en-US" b="1">
                <a:solidFill>
                  <a:srgbClr val="660066"/>
                </a:solidFill>
                <a:latin typeface="Book Antiqua" panose="02040602050305030304" pitchFamily="18" charset="0"/>
              </a:rPr>
              <a:t>Del Delker - 1924 – 2018</a:t>
            </a:r>
            <a:endParaRPr lang="en-US" altLang="en-US">
              <a:solidFill>
                <a:srgbClr val="660066"/>
              </a:solidFill>
              <a:latin typeface="Book Antiqua" panose="02040602050305030304" pitchFamily="18" charset="0"/>
            </a:endParaRPr>
          </a:p>
          <a:p>
            <a:pPr>
              <a:lnSpc>
                <a:spcPct val="80000"/>
              </a:lnSpc>
              <a:spcBef>
                <a:spcPct val="0"/>
              </a:spcBef>
            </a:pPr>
            <a:r>
              <a:rPr lang="en-US" altLang="en-US">
                <a:latin typeface="Book Antiqua" panose="02040602050305030304" pitchFamily="18" charset="0"/>
              </a:rPr>
              <a:t>Musician. Contralto soloist for the Voice of Prophecy radio broadcast with 70 recording and 32 solo albums.</a:t>
            </a:r>
          </a:p>
        </p:txBody>
      </p:sp>
      <p:sp>
        <p:nvSpPr>
          <p:cNvPr id="36867" name="Slide Number Placeholder 3">
            <a:extLst>
              <a:ext uri="{FF2B5EF4-FFF2-40B4-BE49-F238E27FC236}">
                <a16:creationId xmlns:a16="http://schemas.microsoft.com/office/drawing/2014/main" id="{D2CF2637-E389-0347-963E-D9DECADA34A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B735A22-7CB4-9F4A-99B4-39C1DC58D08C}" type="slidenum">
              <a:rPr lang="en-US" altLang="en-US"/>
              <a:pPr/>
              <a:t>18</a:t>
            </a:fld>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Slide Image Placeholder 1">
            <a:extLst>
              <a:ext uri="{FF2B5EF4-FFF2-40B4-BE49-F238E27FC236}">
                <a16:creationId xmlns:a16="http://schemas.microsoft.com/office/drawing/2014/main" id="{6BB5D6F2-A33C-7C4F-9F07-9098807B70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0" name="Notes Placeholder 2">
            <a:extLst>
              <a:ext uri="{FF2B5EF4-FFF2-40B4-BE49-F238E27FC236}">
                <a16:creationId xmlns:a16="http://schemas.microsoft.com/office/drawing/2014/main" id="{5FA2F420-582B-5C49-8FF3-9C6022CE28B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b="1" dirty="0" err="1">
                <a:solidFill>
                  <a:srgbClr val="660066"/>
                </a:solidFill>
                <a:latin typeface="Book Antiqua" panose="02040602050305030304" pitchFamily="18" charset="0"/>
              </a:rPr>
              <a:t>Chessie</a:t>
            </a:r>
            <a:r>
              <a:rPr lang="en-US" altLang="en-US" b="1" dirty="0">
                <a:solidFill>
                  <a:srgbClr val="660066"/>
                </a:solidFill>
                <a:latin typeface="Book Antiqua" panose="02040602050305030304" pitchFamily="18" charset="0"/>
              </a:rPr>
              <a:t> Harris - 1906-1997</a:t>
            </a:r>
            <a:endParaRPr lang="en-US" altLang="en-US" dirty="0">
              <a:solidFill>
                <a:srgbClr val="660066"/>
              </a:solidFill>
              <a:latin typeface="Book Antiqua" panose="02040602050305030304" pitchFamily="18" charset="0"/>
            </a:endParaRPr>
          </a:p>
          <a:p>
            <a:pPr>
              <a:lnSpc>
                <a:spcPct val="80000"/>
              </a:lnSpc>
              <a:spcBef>
                <a:spcPct val="0"/>
              </a:spcBef>
            </a:pPr>
            <a:r>
              <a:rPr lang="en-US" altLang="en-US" dirty="0">
                <a:latin typeface="Book Antiqua" panose="02040602050305030304" pitchFamily="18" charset="0"/>
              </a:rPr>
              <a:t>Educator, humanitarian. More than 1200 children have received care at the Harris Home </a:t>
            </a:r>
            <a:r>
              <a:rPr lang="en-US" sz="1200" b="0" i="0" kern="1200" dirty="0">
                <a:solidFill>
                  <a:schemeClr val="tx1"/>
                </a:solidFill>
                <a:effectLst/>
                <a:latin typeface="+mn-lt"/>
                <a:ea typeface="+mn-ea"/>
                <a:cs typeface="+mn-cs"/>
              </a:rPr>
              <a:t>in Huntsville, Alabama. Recognized in 1987 as one of America's Unsung Heroines, she was also honored by President George W. H. Bush.</a:t>
            </a:r>
            <a:endParaRPr lang="en-US" altLang="en-US" dirty="0">
              <a:latin typeface="Book Antiqua" panose="02040602050305030304" pitchFamily="18" charset="0"/>
            </a:endParaRPr>
          </a:p>
          <a:p>
            <a:pPr>
              <a:lnSpc>
                <a:spcPct val="80000"/>
              </a:lnSpc>
              <a:spcBef>
                <a:spcPct val="0"/>
              </a:spcBef>
            </a:pPr>
            <a:endParaRPr lang="en-US" altLang="en-US" b="1" dirty="0">
              <a:latin typeface="Book Antiqua" panose="02040602050305030304" pitchFamily="18" charset="0"/>
            </a:endParaRPr>
          </a:p>
          <a:p>
            <a:pPr>
              <a:lnSpc>
                <a:spcPct val="80000"/>
              </a:lnSpc>
              <a:spcBef>
                <a:spcPct val="0"/>
              </a:spcBef>
            </a:pPr>
            <a:r>
              <a:rPr lang="en-US" altLang="en-US" b="1" dirty="0">
                <a:solidFill>
                  <a:srgbClr val="660066"/>
                </a:solidFill>
                <a:latin typeface="Book Antiqua" panose="02040602050305030304" pitchFamily="18" charset="0"/>
              </a:rPr>
              <a:t>Jessie Halliwell</a:t>
            </a:r>
            <a:endParaRPr lang="en-US" altLang="en-US" dirty="0">
              <a:solidFill>
                <a:srgbClr val="660066"/>
              </a:solidFill>
              <a:latin typeface="Book Antiqua" panose="02040602050305030304" pitchFamily="18" charset="0"/>
            </a:endParaRPr>
          </a:p>
          <a:p>
            <a:pPr>
              <a:lnSpc>
                <a:spcPct val="80000"/>
              </a:lnSpc>
              <a:spcBef>
                <a:spcPct val="0"/>
              </a:spcBef>
            </a:pPr>
            <a:r>
              <a:rPr lang="en-US" altLang="en-US" dirty="0">
                <a:latin typeface="Book Antiqua" panose="02040602050305030304" pitchFamily="18" charset="0"/>
              </a:rPr>
              <a:t>Missionary nurse. With her pilot husband, supplied the only medical care to thousands along the Amazon River for 38 years.</a:t>
            </a:r>
          </a:p>
        </p:txBody>
      </p:sp>
      <p:sp>
        <p:nvSpPr>
          <p:cNvPr id="37891" name="Slide Number Placeholder 3">
            <a:extLst>
              <a:ext uri="{FF2B5EF4-FFF2-40B4-BE49-F238E27FC236}">
                <a16:creationId xmlns:a16="http://schemas.microsoft.com/office/drawing/2014/main" id="{E63D7486-4B9D-B147-ACD2-6B14506FB1C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50C62603-F84F-9C4B-BD85-4A6752D95558}" type="slidenum">
              <a:rPr lang="en-US" altLang="en-US"/>
              <a:pPr/>
              <a:t>19</a:t>
            </a:fld>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a:extLst>
              <a:ext uri="{FF2B5EF4-FFF2-40B4-BE49-F238E27FC236}">
                <a16:creationId xmlns:a16="http://schemas.microsoft.com/office/drawing/2014/main" id="{74502DCE-B2F3-C646-8930-5B3CFD352E0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4" name="Notes Placeholder 2">
            <a:extLst>
              <a:ext uri="{FF2B5EF4-FFF2-40B4-BE49-F238E27FC236}">
                <a16:creationId xmlns:a16="http://schemas.microsoft.com/office/drawing/2014/main" id="{B0439AA2-1C9C-9E48-B72D-E509C5F3590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Betty Holbrook (d. 1996)</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Teacher, author, missionary to South America. Chairperson of first Women’s Ministries Advisory. General Conference Home and Family Service director and GC Church Ministries associate director.</a:t>
            </a:r>
          </a:p>
          <a:p>
            <a:pPr>
              <a:lnSpc>
                <a:spcPct val="50000"/>
              </a:lnSpc>
              <a:spcBef>
                <a:spcPct val="0"/>
              </a:spcBef>
            </a:pPr>
            <a:endParaRPr lang="en-US" altLang="en-US" b="1" dirty="0">
              <a:latin typeface="Book Antiqua" panose="02040602050305030304" pitchFamily="18" charset="0"/>
            </a:endParaRPr>
          </a:p>
          <a:p>
            <a:pPr>
              <a:spcBef>
                <a:spcPct val="0"/>
              </a:spcBef>
            </a:pPr>
            <a:r>
              <a:rPr lang="en-US" altLang="en-US" b="1" dirty="0">
                <a:solidFill>
                  <a:srgbClr val="660066"/>
                </a:solidFill>
                <a:latin typeface="Book Antiqua" panose="02040602050305030304" pitchFamily="18" charset="0"/>
              </a:rPr>
              <a:t>Juanita </a:t>
            </a:r>
            <a:r>
              <a:rPr lang="en-US" altLang="en-US" b="1" dirty="0" err="1">
                <a:solidFill>
                  <a:srgbClr val="660066"/>
                </a:solidFill>
                <a:latin typeface="Book Antiqua" panose="02040602050305030304" pitchFamily="18" charset="0"/>
              </a:rPr>
              <a:t>Kretschmar</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Humanitarian, prayer warrior, speaker. Started New York City Van Ministry and Good News Network.</a:t>
            </a:r>
          </a:p>
        </p:txBody>
      </p:sp>
      <p:sp>
        <p:nvSpPr>
          <p:cNvPr id="38915" name="Slide Number Placeholder 3">
            <a:extLst>
              <a:ext uri="{FF2B5EF4-FFF2-40B4-BE49-F238E27FC236}">
                <a16:creationId xmlns:a16="http://schemas.microsoft.com/office/drawing/2014/main" id="{5809D736-AE83-7F42-8467-837B450BE30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B4032FEC-4FE5-6549-9813-C4341ABAA7E4}" type="slidenum">
              <a:rPr lang="en-US" altLang="en-US"/>
              <a:pPr/>
              <a:t>20</a:t>
            </a:fld>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Slide Image Placeholder 1">
            <a:extLst>
              <a:ext uri="{FF2B5EF4-FFF2-40B4-BE49-F238E27FC236}">
                <a16:creationId xmlns:a16="http://schemas.microsoft.com/office/drawing/2014/main" id="{86DB8D8D-B56B-3B45-98A3-77E0DFC2667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8" name="Notes Placeholder 2">
            <a:extLst>
              <a:ext uri="{FF2B5EF4-FFF2-40B4-BE49-F238E27FC236}">
                <a16:creationId xmlns:a16="http://schemas.microsoft.com/office/drawing/2014/main" id="{3FA966FB-BC08-0641-A26D-D6C028C2046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Elsa </a:t>
            </a:r>
            <a:r>
              <a:rPr lang="en-US" altLang="en-US" b="1" dirty="0" err="1">
                <a:solidFill>
                  <a:srgbClr val="660066"/>
                </a:solidFill>
                <a:latin typeface="Book Antiqua" panose="02040602050305030304" pitchFamily="18" charset="0"/>
              </a:rPr>
              <a:t>Luukkanan</a:t>
            </a:r>
            <a:r>
              <a:rPr lang="en-US" altLang="en-US" b="1" dirty="0">
                <a:solidFill>
                  <a:srgbClr val="660066"/>
                </a:solidFill>
                <a:latin typeface="Book Antiqua" panose="02040602050305030304" pitchFamily="18" charset="0"/>
              </a:rPr>
              <a:t> – 1916 – 1996</a:t>
            </a:r>
            <a:endParaRPr lang="en-US" altLang="en-US" dirty="0">
              <a:solidFill>
                <a:srgbClr val="660066"/>
              </a:solidFill>
              <a:latin typeface="Book Antiqua" panose="02040602050305030304" pitchFamily="18" charset="0"/>
            </a:endParaRPr>
          </a:p>
          <a:p>
            <a:pPr>
              <a:spcBef>
                <a:spcPct val="0"/>
              </a:spcBef>
            </a:pPr>
            <a:r>
              <a:rPr lang="en-US" sz="1200" b="0" i="0" kern="1200" dirty="0">
                <a:solidFill>
                  <a:schemeClr val="tx1"/>
                </a:solidFill>
                <a:effectLst/>
                <a:latin typeface="+mn-lt"/>
                <a:ea typeface="+mn-ea"/>
                <a:cs typeface="+mn-cs"/>
              </a:rPr>
              <a:t>Very successful Finnish evangelist and pastor. She and other women carried especially heavy burdens during WWII when the male pastors were drafted. In 1968 the Finnish Union leaders inquired about the possibility of ordaining these women; this was one of the factors leading to the 1973 </a:t>
            </a:r>
            <a:r>
              <a:rPr lang="en-US" sz="1200" b="0" i="0" kern="1200" dirty="0" err="1">
                <a:solidFill>
                  <a:schemeClr val="tx1"/>
                </a:solidFill>
                <a:effectLst/>
                <a:latin typeface="+mn-lt"/>
                <a:ea typeface="+mn-ea"/>
                <a:cs typeface="+mn-cs"/>
              </a:rPr>
              <a:t>Mohaven</a:t>
            </a:r>
            <a:r>
              <a:rPr lang="en-US" sz="1200" b="0" i="0" kern="1200" dirty="0">
                <a:solidFill>
                  <a:schemeClr val="tx1"/>
                </a:solidFill>
                <a:effectLst/>
                <a:latin typeface="+mn-lt"/>
                <a:ea typeface="+mn-ea"/>
                <a:cs typeface="+mn-cs"/>
              </a:rPr>
              <a:t> meeting. </a:t>
            </a:r>
          </a:p>
          <a:p>
            <a:pPr>
              <a:spcBef>
                <a:spcPct val="0"/>
              </a:spcBef>
            </a:pPr>
            <a:endParaRPr lang="en-US" altLang="en-US" dirty="0">
              <a:latin typeface="Book Antiqua" panose="02040602050305030304" pitchFamily="18" charset="0"/>
            </a:endParaRPr>
          </a:p>
          <a:p>
            <a:pPr>
              <a:lnSpc>
                <a:spcPct val="80000"/>
              </a:lnSpc>
              <a:spcBef>
                <a:spcPct val="0"/>
              </a:spcBef>
            </a:pPr>
            <a:r>
              <a:rPr lang="en-US" altLang="en-US" b="1" dirty="0">
                <a:solidFill>
                  <a:srgbClr val="660066"/>
                </a:solidFill>
                <a:latin typeface="Book Antiqua" panose="02040602050305030304" pitchFamily="18" charset="0"/>
              </a:rPr>
              <a:t>Rose Otis</a:t>
            </a:r>
            <a:endParaRPr lang="en-US" altLang="en-US" dirty="0">
              <a:solidFill>
                <a:srgbClr val="660066"/>
              </a:solidFill>
              <a:latin typeface="Book Antiqua" panose="02040602050305030304" pitchFamily="18" charset="0"/>
            </a:endParaRPr>
          </a:p>
          <a:p>
            <a:pPr>
              <a:lnSpc>
                <a:spcPct val="80000"/>
              </a:lnSpc>
              <a:spcBef>
                <a:spcPct val="0"/>
              </a:spcBef>
            </a:pPr>
            <a:r>
              <a:rPr lang="en-US" altLang="en-US" dirty="0">
                <a:latin typeface="Book Antiqua" panose="02040602050305030304" pitchFamily="18" charset="0"/>
              </a:rPr>
              <a:t>First director of General Conference Women’s Ministries Office and Department. General Conference general field secretary. Vice President for North American Division and Texas Conference.</a:t>
            </a:r>
          </a:p>
        </p:txBody>
      </p:sp>
      <p:sp>
        <p:nvSpPr>
          <p:cNvPr id="39939" name="Slide Number Placeholder 3">
            <a:extLst>
              <a:ext uri="{FF2B5EF4-FFF2-40B4-BE49-F238E27FC236}">
                <a16:creationId xmlns:a16="http://schemas.microsoft.com/office/drawing/2014/main" id="{643B24EA-2D4B-C541-80F7-13F08611785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7E1B57C1-5560-1143-8A70-BC10EE778AD5}" type="slidenum">
              <a:rPr lang="en-US" altLang="en-US"/>
              <a:pPr/>
              <a:t>21</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Slide Image Placeholder 1">
            <a:extLst>
              <a:ext uri="{FF2B5EF4-FFF2-40B4-BE49-F238E27FC236}">
                <a16:creationId xmlns:a16="http://schemas.microsoft.com/office/drawing/2014/main" id="{A24E2A59-689A-8C4D-9695-DC2AB730B4C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2" name="Notes Placeholder 2">
            <a:extLst>
              <a:ext uri="{FF2B5EF4-FFF2-40B4-BE49-F238E27FC236}">
                <a16:creationId xmlns:a16="http://schemas.microsoft.com/office/drawing/2014/main" id="{24EEDF1D-7FFD-134F-A3B5-86034CD08D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80000"/>
              </a:lnSpc>
              <a:spcBef>
                <a:spcPct val="0"/>
              </a:spcBef>
            </a:pPr>
            <a:r>
              <a:rPr lang="en-US" altLang="en-US" b="1" dirty="0">
                <a:solidFill>
                  <a:srgbClr val="660066"/>
                </a:solidFill>
                <a:latin typeface="Book Antiqua" panose="02040602050305030304" pitchFamily="18" charset="0"/>
              </a:rPr>
              <a:t>Margarete </a:t>
            </a:r>
            <a:r>
              <a:rPr lang="en-US" altLang="en-US" b="1" dirty="0" err="1">
                <a:solidFill>
                  <a:srgbClr val="660066"/>
                </a:solidFill>
                <a:latin typeface="Book Antiqua" panose="02040602050305030304" pitchFamily="18" charset="0"/>
              </a:rPr>
              <a:t>Prange</a:t>
            </a:r>
            <a:endParaRPr lang="en-US" altLang="en-US" dirty="0">
              <a:solidFill>
                <a:srgbClr val="660066"/>
              </a:solidFill>
              <a:latin typeface="Book Antiqua" panose="02040602050305030304" pitchFamily="18" charset="0"/>
            </a:endParaRPr>
          </a:p>
          <a:p>
            <a:pPr>
              <a:lnSpc>
                <a:spcPct val="80000"/>
              </a:lnSpc>
              <a:spcBef>
                <a:spcPct val="0"/>
              </a:spcBef>
            </a:pPr>
            <a:r>
              <a:rPr lang="en-US" sz="1200" b="0" i="0" kern="1200" dirty="0">
                <a:solidFill>
                  <a:schemeClr val="tx1"/>
                </a:solidFill>
                <a:effectLst/>
                <a:latin typeface="+mn-lt"/>
                <a:ea typeface="+mn-ea"/>
                <a:cs typeface="+mn-cs"/>
              </a:rPr>
              <a:t>German pastor and evangelist. Because of her effective leadership, young ministers often interned under her. Her success as a pastor led conference leaders to ask about ordaining her, one of the factors that led to calling the Council on the Role of Women in the Church at Camp </a:t>
            </a:r>
            <a:r>
              <a:rPr lang="en-US" sz="1200" b="0" i="0" kern="1200" dirty="0" err="1">
                <a:solidFill>
                  <a:schemeClr val="tx1"/>
                </a:solidFill>
                <a:effectLst/>
                <a:latin typeface="+mn-lt"/>
                <a:ea typeface="+mn-ea"/>
                <a:cs typeface="+mn-cs"/>
              </a:rPr>
              <a:t>Mohaven</a:t>
            </a:r>
            <a:r>
              <a:rPr lang="en-US" sz="1200" b="0" i="0" kern="1200" dirty="0">
                <a:solidFill>
                  <a:schemeClr val="tx1"/>
                </a:solidFill>
                <a:effectLst/>
                <a:latin typeface="+mn-lt"/>
                <a:ea typeface="+mn-ea"/>
                <a:cs typeface="+mn-cs"/>
              </a:rPr>
              <a:t> in 1973. A member of the 1989 Women’s Commission.</a:t>
            </a:r>
            <a:endParaRPr lang="en-US" altLang="en-US" dirty="0">
              <a:latin typeface="Book Antiqua" panose="02040602050305030304" pitchFamily="18" charset="0"/>
            </a:endParaRPr>
          </a:p>
          <a:p>
            <a:pPr>
              <a:lnSpc>
                <a:spcPct val="40000"/>
              </a:lnSpc>
              <a:spcBef>
                <a:spcPct val="0"/>
              </a:spcBef>
            </a:pPr>
            <a:endParaRPr lang="en-US" altLang="en-US" b="1" dirty="0">
              <a:latin typeface="Book Antiqua" panose="02040602050305030304" pitchFamily="18" charset="0"/>
            </a:endParaRPr>
          </a:p>
          <a:p>
            <a:pPr>
              <a:lnSpc>
                <a:spcPct val="80000"/>
              </a:lnSpc>
              <a:spcBef>
                <a:spcPct val="0"/>
              </a:spcBef>
            </a:pPr>
            <a:r>
              <a:rPr lang="en-US" altLang="en-US" b="1" dirty="0">
                <a:solidFill>
                  <a:srgbClr val="660066"/>
                </a:solidFill>
                <a:latin typeface="Book Antiqua" panose="02040602050305030304" pitchFamily="18" charset="0"/>
              </a:rPr>
              <a:t>Dr. Leona Running – 1917 – 2014</a:t>
            </a:r>
            <a:endParaRPr lang="en-US" altLang="en-US" dirty="0">
              <a:solidFill>
                <a:srgbClr val="660066"/>
              </a:solidFill>
              <a:latin typeface="Book Antiqua" panose="02040602050305030304" pitchFamily="18" charset="0"/>
            </a:endParaRPr>
          </a:p>
          <a:p>
            <a:pPr>
              <a:lnSpc>
                <a:spcPct val="80000"/>
              </a:lnSpc>
              <a:spcBef>
                <a:spcPct val="0"/>
              </a:spcBef>
            </a:pPr>
            <a:r>
              <a:rPr lang="en-US" altLang="en-US" dirty="0">
                <a:latin typeface="Book Antiqua" panose="02040602050305030304" pitchFamily="18" charset="0"/>
              </a:rPr>
              <a:t>Professor of ancient languages at the Seventh-day Adventist Theological Seminary for more than 40 years. </a:t>
            </a:r>
            <a:r>
              <a:rPr lang="en-US" sz="1200" b="0" i="0" kern="1200" dirty="0">
                <a:solidFill>
                  <a:schemeClr val="tx1"/>
                </a:solidFill>
                <a:effectLst/>
                <a:latin typeface="+mn-lt"/>
                <a:ea typeface="+mn-ea"/>
                <a:cs typeface="+mn-cs"/>
              </a:rPr>
              <a:t>She knew 17 languages and taught most Adventist ministers who have passed through the seminary during those 40-plus years. Began her service for the Church at the Voice of Prophecy and as copy editor for </a:t>
            </a:r>
            <a:r>
              <a:rPr lang="en-US" sz="1200" b="0" i="1" kern="1200" dirty="0">
                <a:solidFill>
                  <a:schemeClr val="tx1"/>
                </a:solidFill>
                <a:effectLst/>
                <a:latin typeface="+mn-lt"/>
                <a:ea typeface="+mn-ea"/>
                <a:cs typeface="+mn-cs"/>
              </a:rPr>
              <a:t>Ministry</a:t>
            </a:r>
            <a:r>
              <a:rPr lang="en-US" sz="1200" b="0" i="0" kern="1200" dirty="0">
                <a:solidFill>
                  <a:schemeClr val="tx1"/>
                </a:solidFill>
                <a:effectLst/>
                <a:latin typeface="+mn-lt"/>
                <a:ea typeface="+mn-ea"/>
                <a:cs typeface="+mn-cs"/>
              </a:rPr>
              <a:t> magazine.</a:t>
            </a:r>
            <a:endParaRPr lang="en-US" altLang="en-US" dirty="0">
              <a:latin typeface="Book Antiqua" panose="02040602050305030304" pitchFamily="18" charset="0"/>
            </a:endParaRPr>
          </a:p>
          <a:p>
            <a:pPr>
              <a:spcBef>
                <a:spcPct val="0"/>
              </a:spcBef>
            </a:pPr>
            <a:endParaRPr lang="en-US" altLang="en-US" dirty="0"/>
          </a:p>
        </p:txBody>
      </p:sp>
      <p:sp>
        <p:nvSpPr>
          <p:cNvPr id="40963" name="Slide Number Placeholder 3">
            <a:extLst>
              <a:ext uri="{FF2B5EF4-FFF2-40B4-BE49-F238E27FC236}">
                <a16:creationId xmlns:a16="http://schemas.microsoft.com/office/drawing/2014/main" id="{20EBCFD8-3DC0-3F48-9150-C830EA0BE15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3DAD3F1-2441-0C4E-97B2-F6FA98A819CB}" type="slidenum">
              <a:rPr lang="en-US" altLang="en-US"/>
              <a:pPr/>
              <a:t>22</a:t>
            </a:fld>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23</a:t>
            </a:fld>
            <a:endParaRPr lang="en-US" altLang="en-US"/>
          </a:p>
        </p:txBody>
      </p:sp>
    </p:spTree>
    <p:extLst>
      <p:ext uri="{BB962C8B-B14F-4D97-AF65-F5344CB8AC3E}">
        <p14:creationId xmlns:p14="http://schemas.microsoft.com/office/powerpoint/2010/main" val="34524066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24</a:t>
            </a:fld>
            <a:endParaRPr lang="en-US" altLang="en-US"/>
          </a:p>
        </p:txBody>
      </p:sp>
    </p:spTree>
    <p:extLst>
      <p:ext uri="{BB962C8B-B14F-4D97-AF65-F5344CB8AC3E}">
        <p14:creationId xmlns:p14="http://schemas.microsoft.com/office/powerpoint/2010/main" val="20416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a:extLst>
              <a:ext uri="{FF2B5EF4-FFF2-40B4-BE49-F238E27FC236}">
                <a16:creationId xmlns:a16="http://schemas.microsoft.com/office/drawing/2014/main" id="{A85CD694-F372-8740-8549-A8A9385C042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602" name="Notes Placeholder 2">
            <a:extLst>
              <a:ext uri="{FF2B5EF4-FFF2-40B4-BE49-F238E27FC236}">
                <a16:creationId xmlns:a16="http://schemas.microsoft.com/office/drawing/2014/main" id="{4B3D986B-F615-F94E-905A-76B55832498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b="1" dirty="0">
                <a:solidFill>
                  <a:srgbClr val="660066"/>
                </a:solidFill>
                <a:latin typeface="Book Antiqua" panose="02040602050305030304" pitchFamily="18" charset="0"/>
              </a:rPr>
              <a:t>Martha D. </a:t>
            </a:r>
            <a:r>
              <a:rPr lang="en-US" altLang="en-US" b="1" dirty="0" err="1">
                <a:solidFill>
                  <a:srgbClr val="660066"/>
                </a:solidFill>
                <a:latin typeface="Book Antiqua" panose="02040602050305030304" pitchFamily="18" charset="0"/>
              </a:rPr>
              <a:t>Byington</a:t>
            </a:r>
            <a:r>
              <a:rPr lang="en-US" altLang="en-US" b="1" dirty="0">
                <a:solidFill>
                  <a:srgbClr val="660066"/>
                </a:solidFill>
                <a:latin typeface="Book Antiqua" panose="02040602050305030304" pitchFamily="18" charset="0"/>
              </a:rPr>
              <a:t> </a:t>
            </a:r>
            <a:r>
              <a:rPr lang="en-US" altLang="en-US" b="1" dirty="0" err="1">
                <a:solidFill>
                  <a:srgbClr val="660066"/>
                </a:solidFill>
                <a:latin typeface="Book Antiqua" panose="02040602050305030304" pitchFamily="18" charset="0"/>
              </a:rPr>
              <a:t>Amadon</a:t>
            </a:r>
            <a:r>
              <a:rPr lang="en-US" altLang="en-US" b="1" dirty="0">
                <a:latin typeface="Book Antiqua" panose="02040602050305030304" pitchFamily="18" charset="0"/>
              </a:rPr>
              <a:t> </a:t>
            </a:r>
            <a:r>
              <a:rPr lang="en-US" altLang="en-US" b="1" dirty="0">
                <a:solidFill>
                  <a:srgbClr val="660066"/>
                </a:solidFill>
                <a:latin typeface="Book Antiqua" panose="02040602050305030304" pitchFamily="18" charset="0"/>
              </a:rPr>
              <a:t>- 1834 – 1937</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Teacher. First Dorcas Society president. Taught in one of the first church schools.</a:t>
            </a:r>
          </a:p>
          <a:p>
            <a:pPr>
              <a:lnSpc>
                <a:spcPct val="50000"/>
              </a:lnSpc>
              <a:spcBef>
                <a:spcPct val="0"/>
              </a:spcBef>
            </a:pPr>
            <a:endParaRPr lang="en-US" altLang="en-US" b="1" dirty="0">
              <a:solidFill>
                <a:srgbClr val="660066"/>
              </a:solidFill>
              <a:latin typeface="Book Antiqua" panose="02040602050305030304" pitchFamily="18" charset="0"/>
            </a:endParaRPr>
          </a:p>
          <a:p>
            <a:pPr>
              <a:lnSpc>
                <a:spcPct val="90000"/>
              </a:lnSpc>
              <a:spcBef>
                <a:spcPct val="0"/>
              </a:spcBef>
            </a:pPr>
            <a:r>
              <a:rPr lang="en-US" altLang="en-US" b="1" dirty="0">
                <a:solidFill>
                  <a:srgbClr val="660066"/>
                </a:solidFill>
                <a:latin typeface="Book Antiqua" panose="02040602050305030304" pitchFamily="18" charset="0"/>
              </a:rPr>
              <a:t>Lottie Blake - 1876 – 1976</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Physician, founder, missionary. First African-American Seventh-day Adventist woman physician. Established school of nursing at Oakwood College. Helped to treat Ellen White. Directed the Rock City Sanitarium. With her physician husband, she became a missionary in Central America and the Caribbean.</a:t>
            </a:r>
          </a:p>
        </p:txBody>
      </p:sp>
      <p:sp>
        <p:nvSpPr>
          <p:cNvPr id="25603" name="Slide Number Placeholder 3">
            <a:extLst>
              <a:ext uri="{FF2B5EF4-FFF2-40B4-BE49-F238E27FC236}">
                <a16:creationId xmlns:a16="http://schemas.microsoft.com/office/drawing/2014/main" id="{C450C9BE-7C85-DF49-8788-0255AB2238D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BD56188-C961-0549-AF0A-6A1B576D1348}" type="slidenum">
              <a:rPr lang="en-US" altLang="en-US"/>
              <a:pPr/>
              <a:t>7</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25</a:t>
            </a:fld>
            <a:endParaRPr lang="en-US" altLang="en-US"/>
          </a:p>
        </p:txBody>
      </p:sp>
    </p:spTree>
    <p:extLst>
      <p:ext uri="{BB962C8B-B14F-4D97-AF65-F5344CB8AC3E}">
        <p14:creationId xmlns:p14="http://schemas.microsoft.com/office/powerpoint/2010/main" val="2419381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26</a:t>
            </a:fld>
            <a:endParaRPr lang="en-US" altLang="en-US"/>
          </a:p>
        </p:txBody>
      </p:sp>
    </p:spTree>
    <p:extLst>
      <p:ext uri="{BB962C8B-B14F-4D97-AF65-F5344CB8AC3E}">
        <p14:creationId xmlns:p14="http://schemas.microsoft.com/office/powerpoint/2010/main" val="17683449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27</a:t>
            </a:fld>
            <a:endParaRPr lang="en-US" altLang="en-US"/>
          </a:p>
        </p:txBody>
      </p:sp>
    </p:spTree>
    <p:extLst>
      <p:ext uri="{BB962C8B-B14F-4D97-AF65-F5344CB8AC3E}">
        <p14:creationId xmlns:p14="http://schemas.microsoft.com/office/powerpoint/2010/main" val="23922191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28</a:t>
            </a:fld>
            <a:endParaRPr lang="en-US" altLang="en-US"/>
          </a:p>
        </p:txBody>
      </p:sp>
    </p:spTree>
    <p:extLst>
      <p:ext uri="{BB962C8B-B14F-4D97-AF65-F5344CB8AC3E}">
        <p14:creationId xmlns:p14="http://schemas.microsoft.com/office/powerpoint/2010/main" val="4121678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endParaRPr lang="en-US" altLang="en-US" dirty="0">
              <a:latin typeface="Book Antiqua" panose="02040602050305030304" pitchFamily="18" charset="0"/>
            </a:endParaRP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29</a:t>
            </a:fld>
            <a:endParaRPr lang="en-US" altLang="en-US"/>
          </a:p>
        </p:txBody>
      </p:sp>
    </p:spTree>
    <p:extLst>
      <p:ext uri="{BB962C8B-B14F-4D97-AF65-F5344CB8AC3E}">
        <p14:creationId xmlns:p14="http://schemas.microsoft.com/office/powerpoint/2010/main" val="39627460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Slide Image Placeholder 1">
            <a:extLst>
              <a:ext uri="{FF2B5EF4-FFF2-40B4-BE49-F238E27FC236}">
                <a16:creationId xmlns:a16="http://schemas.microsoft.com/office/drawing/2014/main" id="{4D1FD999-0C1B-2341-B869-239C66D4436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6" name="Notes Placeholder 2">
            <a:extLst>
              <a:ext uri="{FF2B5EF4-FFF2-40B4-BE49-F238E27FC236}">
                <a16:creationId xmlns:a16="http://schemas.microsoft.com/office/drawing/2014/main" id="{42B31827-920C-234F-B7D4-1E5A83600C6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n-US" altLang="en-US" dirty="0"/>
          </a:p>
        </p:txBody>
      </p:sp>
      <p:sp>
        <p:nvSpPr>
          <p:cNvPr id="41987" name="Slide Number Placeholder 3">
            <a:extLst>
              <a:ext uri="{FF2B5EF4-FFF2-40B4-BE49-F238E27FC236}">
                <a16:creationId xmlns:a16="http://schemas.microsoft.com/office/drawing/2014/main" id="{988A4786-09C4-1D4D-B489-A3264EB453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A79DB229-7AD6-4942-8A1C-524194670752}" type="slidenum">
              <a:rPr lang="en-US" altLang="en-US"/>
              <a:pPr/>
              <a:t>30</a:t>
            </a:fld>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21F6CEF5-EDF3-EA4E-946F-16F2A40C9DF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6" name="Notes Placeholder 2">
            <a:extLst>
              <a:ext uri="{FF2B5EF4-FFF2-40B4-BE49-F238E27FC236}">
                <a16:creationId xmlns:a16="http://schemas.microsoft.com/office/drawing/2014/main" id="{48AB85E7-2417-E84B-ADD5-DB0B5F3AA8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b="1" dirty="0">
                <a:solidFill>
                  <a:srgbClr val="660066"/>
                </a:solidFill>
                <a:latin typeface="Book Antiqua" panose="02040602050305030304" pitchFamily="18" charset="0"/>
              </a:rPr>
              <a:t>Maud Sisley Boyd - 1851 – 1937</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Bible instructor, colporteur, educator. First single woman missionary to Europe. </a:t>
            </a:r>
            <a:r>
              <a:rPr lang="en-US" sz="1200" b="0" i="0" kern="1200" dirty="0">
                <a:solidFill>
                  <a:schemeClr val="tx1"/>
                </a:solidFill>
                <a:effectLst/>
                <a:latin typeface="+mn-lt"/>
                <a:ea typeface="+mn-ea"/>
                <a:cs typeface="+mn-cs"/>
              </a:rPr>
              <a:t>Helped J. N. Andrews establish the publishing work in Europe and assisted J. N. Loughborough in pioneer tent evangelism in England. She married Charles L. Boyd; they were among the first missionaries in South Africa. Their daughter died and he became sick and died shortly after. Maud then went to Australia where she served as matron, </a:t>
            </a:r>
            <a:r>
              <a:rPr lang="en-US" sz="1200" b="0" i="0" kern="1200" dirty="0" err="1">
                <a:solidFill>
                  <a:schemeClr val="tx1"/>
                </a:solidFill>
                <a:effectLst/>
                <a:latin typeface="+mn-lt"/>
                <a:ea typeface="+mn-ea"/>
                <a:cs typeface="+mn-cs"/>
              </a:rPr>
              <a:t>preceptress</a:t>
            </a:r>
            <a:r>
              <a:rPr lang="en-US" sz="1200" b="0" i="0" kern="1200" dirty="0">
                <a:solidFill>
                  <a:schemeClr val="tx1"/>
                </a:solidFill>
                <a:effectLst/>
                <a:latin typeface="+mn-lt"/>
                <a:ea typeface="+mn-ea"/>
                <a:cs typeface="+mn-cs"/>
              </a:rPr>
              <a:t>, teacher, and Bible instructor. She continued her work in Loma Linda in retirement.</a:t>
            </a:r>
            <a:endParaRPr lang="en-US" altLang="en-US" dirty="0">
              <a:latin typeface="Book Antiqua" panose="02040602050305030304" pitchFamily="18" charset="0"/>
            </a:endParaRPr>
          </a:p>
          <a:p>
            <a:pPr>
              <a:lnSpc>
                <a:spcPct val="90000"/>
              </a:lnSpc>
              <a:spcBef>
                <a:spcPct val="0"/>
              </a:spcBef>
            </a:pPr>
            <a:endParaRPr lang="en-US" altLang="en-US" dirty="0">
              <a:latin typeface="Book Antiqua" panose="02040602050305030304" pitchFamily="18" charset="0"/>
            </a:endParaRPr>
          </a:p>
          <a:p>
            <a:pPr>
              <a:lnSpc>
                <a:spcPct val="90000"/>
              </a:lnSpc>
              <a:spcBef>
                <a:spcPct val="0"/>
              </a:spcBef>
            </a:pPr>
            <a:r>
              <a:rPr lang="en-US" altLang="en-US" b="1" dirty="0">
                <a:solidFill>
                  <a:srgbClr val="660066"/>
                </a:solidFill>
                <a:latin typeface="Book Antiqua" panose="02040602050305030304" pitchFamily="18" charset="0"/>
              </a:rPr>
              <a:t>Nellie H. Rankin </a:t>
            </a:r>
            <a:r>
              <a:rPr lang="en-US" altLang="en-US" b="1" dirty="0" err="1">
                <a:solidFill>
                  <a:srgbClr val="660066"/>
                </a:solidFill>
                <a:latin typeface="Book Antiqua" panose="02040602050305030304" pitchFamily="18" charset="0"/>
              </a:rPr>
              <a:t>Druillard</a:t>
            </a:r>
            <a:r>
              <a:rPr lang="en-US" altLang="en-US" b="1" dirty="0">
                <a:solidFill>
                  <a:srgbClr val="660066"/>
                </a:solidFill>
                <a:latin typeface="Book Antiqua" panose="02040602050305030304" pitchFamily="18" charset="0"/>
              </a:rPr>
              <a:t> - 1844 – 1937</a:t>
            </a:r>
            <a:endParaRPr lang="en-US" altLang="en-US" dirty="0">
              <a:solidFill>
                <a:srgbClr val="660066"/>
              </a:solidFill>
              <a:latin typeface="Book Antiqua" panose="02040602050305030304" pitchFamily="18" charset="0"/>
            </a:endParaRPr>
          </a:p>
          <a:p>
            <a:pPr>
              <a:lnSpc>
                <a:spcPct val="90000"/>
              </a:lnSpc>
              <a:spcBef>
                <a:spcPct val="0"/>
              </a:spcBef>
            </a:pPr>
            <a:r>
              <a:rPr lang="en-US" sz="1200" b="0" i="0" kern="1200" dirty="0">
                <a:solidFill>
                  <a:schemeClr val="tx1"/>
                </a:solidFill>
                <a:effectLst/>
                <a:latin typeface="+mn-lt"/>
                <a:ea typeface="+mn-ea"/>
                <a:cs typeface="+mn-cs"/>
              </a:rPr>
              <a:t>Financier, treasurer, founder, missionary. A teacher by training and experience, she was one of Adventism's most remarkable women and a particularly able financier. Served as the Nebraska Conference Tract Society Secretary. Later married Alma </a:t>
            </a:r>
            <a:r>
              <a:rPr lang="en-US" sz="1200" b="0" i="0" kern="1200" dirty="0" err="1">
                <a:solidFill>
                  <a:schemeClr val="tx1"/>
                </a:solidFill>
                <a:effectLst/>
                <a:latin typeface="+mn-lt"/>
                <a:ea typeface="+mn-ea"/>
                <a:cs typeface="+mn-cs"/>
              </a:rPr>
              <a:t>Druillard</a:t>
            </a:r>
            <a:r>
              <a:rPr lang="en-US" sz="1200" b="0" i="0" kern="1200" dirty="0">
                <a:solidFill>
                  <a:schemeClr val="tx1"/>
                </a:solidFill>
                <a:effectLst/>
                <a:latin typeface="+mn-lt"/>
                <a:ea typeface="+mn-ea"/>
                <a:cs typeface="+mn-cs"/>
              </a:rPr>
              <a:t>; they went to South Africa where she became treasurer and auditor of the conference. She helped found Madison College and served as its treasurer and fiscal advisor for twenty years. Also instrumental in establishing Emmanuel Missionary College, later known as Andrews University. At age 78, she helped found Riverside Sanitarium, singlehandedly organizing the institution and training its workers.</a:t>
            </a:r>
            <a:endParaRPr lang="en-US" altLang="en-US" dirty="0"/>
          </a:p>
        </p:txBody>
      </p:sp>
      <p:sp>
        <p:nvSpPr>
          <p:cNvPr id="26627" name="Slide Number Placeholder 3">
            <a:extLst>
              <a:ext uri="{FF2B5EF4-FFF2-40B4-BE49-F238E27FC236}">
                <a16:creationId xmlns:a16="http://schemas.microsoft.com/office/drawing/2014/main" id="{1E40DDBC-0B95-E242-9204-F33A5744C2E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0093B6AC-2767-034D-837F-B2D8389F7B31}" type="slidenum">
              <a:rPr lang="en-US" altLang="en-US"/>
              <a:pPr/>
              <a:t>8</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a:extLst>
              <a:ext uri="{FF2B5EF4-FFF2-40B4-BE49-F238E27FC236}">
                <a16:creationId xmlns:a16="http://schemas.microsoft.com/office/drawing/2014/main" id="{64AF2A99-5C0D-244D-9DC8-E257D0E5E18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0" name="Notes Placeholder 2">
            <a:extLst>
              <a:ext uri="{FF2B5EF4-FFF2-40B4-BE49-F238E27FC236}">
                <a16:creationId xmlns:a16="http://schemas.microsoft.com/office/drawing/2014/main" id="{EA3A19EA-056F-F847-8EE0-F319D47437A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Sarepta </a:t>
            </a:r>
            <a:r>
              <a:rPr lang="en-US" altLang="en-US" b="1" dirty="0" err="1">
                <a:solidFill>
                  <a:srgbClr val="660066"/>
                </a:solidFill>
                <a:latin typeface="Book Antiqua" panose="02040602050305030304" pitchFamily="18" charset="0"/>
              </a:rPr>
              <a:t>Myrenda</a:t>
            </a:r>
            <a:r>
              <a:rPr lang="en-US" altLang="en-US" b="1" dirty="0">
                <a:solidFill>
                  <a:srgbClr val="660066"/>
                </a:solidFill>
                <a:latin typeface="Book Antiqua" panose="02040602050305030304" pitchFamily="18" charset="0"/>
              </a:rPr>
              <a:t> Irish Henry - 1839 – 1900</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Temperance activist, personal evangelist, writer. Established </a:t>
            </a:r>
            <a:r>
              <a:rPr lang="en-US" altLang="en-US" dirty="0">
                <a:solidFill>
                  <a:srgbClr val="660066"/>
                </a:solidFill>
                <a:latin typeface="Book Antiqua" panose="02040602050305030304" pitchFamily="18" charset="0"/>
              </a:rPr>
              <a:t>first Women’s Ministry in 1898 at the encouragement of Ellen White, and the </a:t>
            </a:r>
            <a:r>
              <a:rPr lang="en-US" altLang="en-US" dirty="0">
                <a:latin typeface="Book Antiqua" panose="02040602050305030304" pitchFamily="18" charset="0"/>
              </a:rPr>
              <a:t>General Conference voted her a ministerial license.</a:t>
            </a:r>
            <a:r>
              <a:rPr lang="en-US" sz="1200" b="0" i="0" kern="1200" dirty="0">
                <a:solidFill>
                  <a:schemeClr val="tx1"/>
                </a:solidFill>
                <a:effectLst/>
                <a:latin typeface="+mn-lt"/>
                <a:ea typeface="+mn-ea"/>
                <a:cs typeface="+mn-cs"/>
              </a:rPr>
              <a:t> Unfortunately, she died two years later and her work was not continued for many years.</a:t>
            </a:r>
            <a:r>
              <a:rPr lang="en-US" altLang="en-US" dirty="0">
                <a:latin typeface="Book Antiqua" panose="02040602050305030304" pitchFamily="18" charset="0"/>
              </a:rPr>
              <a:t> Earlier while recuperating from an illness at the Battle Creek Sanitarium, </a:t>
            </a:r>
            <a:r>
              <a:rPr lang="en-US" sz="1200" b="0" i="0" kern="1200" dirty="0">
                <a:solidFill>
                  <a:schemeClr val="tx1"/>
                </a:solidFill>
                <a:effectLst/>
                <a:latin typeface="+mn-lt"/>
                <a:ea typeface="+mn-ea"/>
                <a:cs typeface="+mn-cs"/>
              </a:rPr>
              <a:t>became a Seventh-day Adventist. She began to correspond with Ellen White, then in Australia. Mrs. White encouraged her to continue her public role with the Women's Christian Temperance Union and her interest in women. Mrs. Henry wrote a weekly column for the </a:t>
            </a:r>
            <a:r>
              <a:rPr lang="en-US" sz="1200" b="0" i="1" kern="1200" dirty="0">
                <a:solidFill>
                  <a:schemeClr val="tx1"/>
                </a:solidFill>
                <a:effectLst/>
                <a:latin typeface="+mn-lt"/>
                <a:ea typeface="+mn-ea"/>
                <a:cs typeface="+mn-cs"/>
              </a:rPr>
              <a:t>Review and Herald</a:t>
            </a:r>
            <a:r>
              <a:rPr lang="en-US" sz="1200" b="0" i="0" kern="1200" dirty="0">
                <a:solidFill>
                  <a:schemeClr val="tx1"/>
                </a:solidFill>
                <a:effectLst/>
                <a:latin typeface="+mn-lt"/>
                <a:ea typeface="+mn-ea"/>
                <a:cs typeface="+mn-cs"/>
              </a:rPr>
              <a:t> on women's ministry and duties while serving as Women’s Ministry leader. </a:t>
            </a:r>
            <a:endParaRPr lang="en-US" altLang="en-US" dirty="0">
              <a:latin typeface="Book Antiqua" panose="02040602050305030304" pitchFamily="18" charset="0"/>
            </a:endParaRPr>
          </a:p>
          <a:p>
            <a:pPr>
              <a:lnSpc>
                <a:spcPct val="90000"/>
              </a:lnSpc>
              <a:spcBef>
                <a:spcPct val="0"/>
              </a:spcBef>
            </a:pPr>
            <a:endParaRPr lang="en-US" altLang="en-US" dirty="0">
              <a:latin typeface="Book Antiqua" panose="02040602050305030304" pitchFamily="18" charset="0"/>
            </a:endParaRPr>
          </a:p>
          <a:p>
            <a:pPr>
              <a:lnSpc>
                <a:spcPct val="90000"/>
              </a:lnSpc>
              <a:spcBef>
                <a:spcPct val="0"/>
              </a:spcBef>
            </a:pPr>
            <a:r>
              <a:rPr lang="en-US" altLang="en-US" b="1" dirty="0">
                <a:solidFill>
                  <a:srgbClr val="660066"/>
                </a:solidFill>
                <a:latin typeface="Book Antiqua" panose="02040602050305030304" pitchFamily="18" charset="0"/>
              </a:rPr>
              <a:t>Maria L. Huntley - 1847 – 1890</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Administrator, personal evangelist. President, Tract and Missionary Society which later became Personal Ministries, Publishing department, and the Adventist Book Centers. Only woman other than Ellen White to address the 1888 General Conference Session.</a:t>
            </a:r>
          </a:p>
        </p:txBody>
      </p:sp>
      <p:sp>
        <p:nvSpPr>
          <p:cNvPr id="27651" name="Slide Number Placeholder 3">
            <a:extLst>
              <a:ext uri="{FF2B5EF4-FFF2-40B4-BE49-F238E27FC236}">
                <a16:creationId xmlns:a16="http://schemas.microsoft.com/office/drawing/2014/main" id="{1EE5320D-7690-0A46-80B9-457011823DD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24D63B8-4E58-9B4B-AAA3-54E5951D556C}" type="slidenum">
              <a:rPr lang="en-US" altLang="en-US"/>
              <a:pPr/>
              <a:t>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a:extLst>
              <a:ext uri="{FF2B5EF4-FFF2-40B4-BE49-F238E27FC236}">
                <a16:creationId xmlns:a16="http://schemas.microsoft.com/office/drawing/2014/main" id="{F8B7010A-E2D6-844E-B0C1-CAAFCAF5ACF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4" name="Notes Placeholder 2">
            <a:extLst>
              <a:ext uri="{FF2B5EF4-FFF2-40B4-BE49-F238E27FC236}">
                <a16:creationId xmlns:a16="http://schemas.microsoft.com/office/drawing/2014/main" id="{009E9F2B-4232-234C-A3D2-E0488313C7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90000"/>
              </a:lnSpc>
              <a:spcBef>
                <a:spcPct val="0"/>
              </a:spcBef>
            </a:pPr>
            <a:r>
              <a:rPr lang="en-US" altLang="en-US" b="1" dirty="0">
                <a:solidFill>
                  <a:srgbClr val="660066"/>
                </a:solidFill>
                <a:latin typeface="Book Antiqua" panose="02040602050305030304" pitchFamily="18" charset="0"/>
              </a:rPr>
              <a:t>Dr. Katherine (Kate) Lindsey - 1842 – 1923</a:t>
            </a:r>
            <a:endParaRPr lang="en-US" altLang="en-US" dirty="0">
              <a:solidFill>
                <a:srgbClr val="660066"/>
              </a:solidFill>
              <a:latin typeface="Book Antiqua" panose="02040602050305030304" pitchFamily="18" charset="0"/>
            </a:endParaRPr>
          </a:p>
          <a:p>
            <a:pPr>
              <a:lnSpc>
                <a:spcPct val="90000"/>
              </a:lnSpc>
              <a:spcBef>
                <a:spcPct val="0"/>
              </a:spcBef>
            </a:pPr>
            <a:r>
              <a:rPr lang="en-US" altLang="en-US" dirty="0">
                <a:latin typeface="Book Antiqua" panose="02040602050305030304" pitchFamily="18" charset="0"/>
              </a:rPr>
              <a:t>Physician, founder, missionary. Physician graduating </a:t>
            </a:r>
            <a:r>
              <a:rPr lang="en-US" sz="1200" b="0" i="0" kern="1200" dirty="0">
                <a:solidFill>
                  <a:schemeClr val="tx1"/>
                </a:solidFill>
                <a:effectLst/>
                <a:latin typeface="+mn-lt"/>
                <a:ea typeface="+mn-ea"/>
                <a:cs typeface="+mn-cs"/>
              </a:rPr>
              <a:t>at the head of her class from the University of Michigan in the second class that accepted female students in the medical school.</a:t>
            </a:r>
            <a:r>
              <a:rPr lang="en-US" altLang="en-US" dirty="0">
                <a:latin typeface="Book Antiqua" panose="02040602050305030304" pitchFamily="18" charset="0"/>
              </a:rPr>
              <a:t> Founder of first nurses’ training school at Battle Creek Sanitarium in 1883.</a:t>
            </a:r>
            <a:r>
              <a:rPr lang="en-US" altLang="en-US" sz="1200" b="0" i="0" kern="1200" dirty="0">
                <a:solidFill>
                  <a:schemeClr val="tx1"/>
                </a:solidFill>
                <a:effectLst/>
                <a:latin typeface="Book Antiqua" panose="02040602050305030304" pitchFamily="18" charset="0"/>
                <a:ea typeface="+mn-ea"/>
                <a:cs typeface="+mn-cs"/>
              </a:rPr>
              <a:t> </a:t>
            </a:r>
            <a:r>
              <a:rPr lang="en-US" sz="1200" b="0" i="0" kern="1200" dirty="0">
                <a:solidFill>
                  <a:schemeClr val="tx1"/>
                </a:solidFill>
                <a:effectLst/>
                <a:latin typeface="+mn-lt"/>
                <a:ea typeface="+mn-ea"/>
                <a:cs typeface="+mn-cs"/>
              </a:rPr>
              <a:t>Served 20 years at Battle Creek and then served at Claremont Sanitarium in South Africa. She practiced at the Colorado Sanitarium in Boulder until retirement. </a:t>
            </a:r>
          </a:p>
          <a:p>
            <a:br>
              <a:rPr lang="en-US" dirty="0"/>
            </a:br>
            <a:endParaRPr lang="en-US" altLang="en-US" b="1" dirty="0">
              <a:solidFill>
                <a:srgbClr val="660066"/>
              </a:solidFill>
              <a:latin typeface="Book Antiqua" panose="02040602050305030304" pitchFamily="18" charset="0"/>
            </a:endParaRPr>
          </a:p>
          <a:p>
            <a:pPr>
              <a:lnSpc>
                <a:spcPct val="120000"/>
              </a:lnSpc>
              <a:spcBef>
                <a:spcPct val="0"/>
              </a:spcBef>
            </a:pPr>
            <a:r>
              <a:rPr lang="en-US" altLang="en-US" b="1" dirty="0">
                <a:solidFill>
                  <a:srgbClr val="660066"/>
                </a:solidFill>
                <a:latin typeface="Book Antiqua" panose="02040602050305030304" pitchFamily="18" charset="0"/>
              </a:rPr>
              <a:t>Annie Rebekah Smith - 1828 – 1855</a:t>
            </a:r>
          </a:p>
          <a:p>
            <a:pPr>
              <a:lnSpc>
                <a:spcPct val="120000"/>
              </a:lnSpc>
              <a:spcBef>
                <a:spcPct val="0"/>
              </a:spcBef>
            </a:pPr>
            <a:r>
              <a:rPr lang="en-US" altLang="en-US" dirty="0">
                <a:latin typeface="Book Antiqua" panose="02040602050305030304" pitchFamily="18" charset="0"/>
              </a:rPr>
              <a:t>Early Advent hymn writer, editor. While James and Ellen White traveled, she published the </a:t>
            </a:r>
            <a:r>
              <a:rPr lang="en-US" altLang="en-US" i="1" dirty="0">
                <a:latin typeface="Book Antiqua" panose="02040602050305030304" pitchFamily="18" charset="0"/>
              </a:rPr>
              <a:t>Advent Review and Sabbath Herald. </a:t>
            </a:r>
            <a:r>
              <a:rPr lang="en-US" sz="1200" b="0" i="0" kern="1200" dirty="0">
                <a:solidFill>
                  <a:schemeClr val="tx1"/>
                </a:solidFill>
                <a:effectLst/>
                <a:latin typeface="+mn-lt"/>
                <a:ea typeface="+mn-ea"/>
                <a:cs typeface="+mn-cs"/>
              </a:rPr>
              <a:t>Annie was the older sister of Uriah Smith and the same age as Ellen White. Converted to Adventism by Joseph Bates in 1851. She died of tuberculosis.</a:t>
            </a:r>
            <a:endParaRPr lang="en-US" altLang="en-US" i="1" dirty="0">
              <a:latin typeface="Book Antiqua" panose="02040602050305030304" pitchFamily="18" charset="0"/>
            </a:endParaRPr>
          </a:p>
        </p:txBody>
      </p:sp>
      <p:sp>
        <p:nvSpPr>
          <p:cNvPr id="28675" name="Slide Number Placeholder 3">
            <a:extLst>
              <a:ext uri="{FF2B5EF4-FFF2-40B4-BE49-F238E27FC236}">
                <a16:creationId xmlns:a16="http://schemas.microsoft.com/office/drawing/2014/main" id="{20E85DE6-C9A4-844A-AD36-C59029641FE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3250D991-7063-BA4E-B26B-8B2916209636}" type="slidenum">
              <a:rPr lang="en-US" altLang="en-US"/>
              <a:pPr/>
              <a:t>10</a:t>
            </a:fld>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Slide Image Placeholder 1">
            <a:extLst>
              <a:ext uri="{FF2B5EF4-FFF2-40B4-BE49-F238E27FC236}">
                <a16:creationId xmlns:a16="http://schemas.microsoft.com/office/drawing/2014/main" id="{93F3A102-0F59-E64C-8A86-4267FAFE82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8" name="Notes Placeholder 2">
            <a:extLst>
              <a:ext uri="{FF2B5EF4-FFF2-40B4-BE49-F238E27FC236}">
                <a16:creationId xmlns:a16="http://schemas.microsoft.com/office/drawing/2014/main" id="{A01EABC3-8433-8149-AE05-123AC2F1640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nSpc>
                <a:spcPct val="120000"/>
              </a:lnSpc>
              <a:spcBef>
                <a:spcPct val="0"/>
              </a:spcBef>
            </a:pPr>
            <a:r>
              <a:rPr lang="en-US" altLang="en-US" b="1" dirty="0">
                <a:solidFill>
                  <a:srgbClr val="660066"/>
                </a:solidFill>
                <a:latin typeface="Book Antiqua" panose="02040602050305030304" pitchFamily="18" charset="0"/>
              </a:rPr>
              <a:t>Ellen G. White - 1827 – 1915</a:t>
            </a:r>
            <a:endParaRPr lang="en-US" altLang="en-US" dirty="0">
              <a:solidFill>
                <a:srgbClr val="660066"/>
              </a:solidFill>
              <a:latin typeface="Book Antiqua" panose="02040602050305030304" pitchFamily="18" charset="0"/>
            </a:endParaRPr>
          </a:p>
          <a:p>
            <a:pPr>
              <a:lnSpc>
                <a:spcPct val="120000"/>
              </a:lnSpc>
              <a:spcBef>
                <a:spcPct val="0"/>
              </a:spcBef>
            </a:pPr>
            <a:r>
              <a:rPr lang="en-US" altLang="en-US" dirty="0">
                <a:latin typeface="Book Antiqua" panose="02040602050305030304" pitchFamily="18" charset="0"/>
              </a:rPr>
              <a:t>Early leader and prophetess of the Seventh-day Adventist Church. Author of 126 books and compilations.</a:t>
            </a:r>
          </a:p>
        </p:txBody>
      </p:sp>
      <p:sp>
        <p:nvSpPr>
          <p:cNvPr id="29699" name="Slide Number Placeholder 3">
            <a:extLst>
              <a:ext uri="{FF2B5EF4-FFF2-40B4-BE49-F238E27FC236}">
                <a16:creationId xmlns:a16="http://schemas.microsoft.com/office/drawing/2014/main" id="{8AD4D99B-0653-F345-B00F-D1FEB8D1FBA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8D2609A-ACA4-2C46-A31D-713091775E1F}" type="slidenum">
              <a:rPr lang="en-US" altLang="en-US"/>
              <a:pPr/>
              <a:t>11</a:t>
            </a:fld>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a:extLst>
              <a:ext uri="{FF2B5EF4-FFF2-40B4-BE49-F238E27FC236}">
                <a16:creationId xmlns:a16="http://schemas.microsoft.com/office/drawing/2014/main" id="{01430B57-6E90-5049-AA5E-8B13F1219A7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a:extLst>
              <a:ext uri="{FF2B5EF4-FFF2-40B4-BE49-F238E27FC236}">
                <a16:creationId xmlns:a16="http://schemas.microsoft.com/office/drawing/2014/main" id="{84834CA9-B6FB-904C-B1A4-1501A69E615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Ai Araki  - 1890 – 1982</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Japanese Bible worker, church leader. Although blind, she led and preserved her church throughout World War II, the only congregation in Japan to remain intact.</a:t>
            </a:r>
          </a:p>
          <a:p>
            <a:pPr>
              <a:spcBef>
                <a:spcPct val="0"/>
              </a:spcBef>
            </a:pPr>
            <a:endParaRPr lang="en-US" altLang="en-US" b="1" dirty="0">
              <a:latin typeface="Book Antiqua" panose="02040602050305030304" pitchFamily="18" charset="0"/>
            </a:endParaRPr>
          </a:p>
          <a:p>
            <a:pPr>
              <a:spcBef>
                <a:spcPct val="0"/>
              </a:spcBef>
            </a:pPr>
            <a:r>
              <a:rPr lang="en-US" altLang="en-US" b="1" dirty="0">
                <a:solidFill>
                  <a:srgbClr val="660066"/>
                </a:solidFill>
                <a:latin typeface="Book Antiqua" panose="02040602050305030304" pitchFamily="18" charset="0"/>
              </a:rPr>
              <a:t>Dr. Gertrude Brown - 1866 – 1948</a:t>
            </a:r>
          </a:p>
          <a:p>
            <a:pPr>
              <a:spcBef>
                <a:spcPct val="0"/>
              </a:spcBef>
            </a:pPr>
            <a:r>
              <a:rPr lang="en-US" altLang="en-US" dirty="0">
                <a:latin typeface="Book Antiqua" panose="02040602050305030304" pitchFamily="18" charset="0"/>
              </a:rPr>
              <a:t>English physician, founder. Pioneered medical work in the British Isles. Established sanitarium in Crieff, Scotland. Worked with J. Harvey Kellogg.</a:t>
            </a:r>
          </a:p>
          <a:p>
            <a:pPr>
              <a:spcBef>
                <a:spcPct val="0"/>
              </a:spcBef>
            </a:pPr>
            <a:endParaRPr lang="en-US" altLang="en-US" dirty="0"/>
          </a:p>
        </p:txBody>
      </p:sp>
      <p:sp>
        <p:nvSpPr>
          <p:cNvPr id="30723" name="Slide Number Placeholder 3">
            <a:extLst>
              <a:ext uri="{FF2B5EF4-FFF2-40B4-BE49-F238E27FC236}">
                <a16:creationId xmlns:a16="http://schemas.microsoft.com/office/drawing/2014/main" id="{E38066D5-A022-1A4D-BA38-19C0C1041A2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25975C97-39C5-ED47-98B4-DFD029A503A8}" type="slidenum">
              <a:rPr lang="en-US" altLang="en-US"/>
              <a:pPr/>
              <a:t>12</a:t>
            </a:fld>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Slide Image Placeholder 1">
            <a:extLst>
              <a:ext uri="{FF2B5EF4-FFF2-40B4-BE49-F238E27FC236}">
                <a16:creationId xmlns:a16="http://schemas.microsoft.com/office/drawing/2014/main" id="{C147CB7D-7B67-7947-B81D-2E0E8071C36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6" name="Notes Placeholder 2">
            <a:extLst>
              <a:ext uri="{FF2B5EF4-FFF2-40B4-BE49-F238E27FC236}">
                <a16:creationId xmlns:a16="http://schemas.microsoft.com/office/drawing/2014/main" id="{E627D65C-C6FC-064B-B367-7B51FE092A0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Georgia Burrus Burgess - 1866 – 1948</a:t>
            </a:r>
            <a:endParaRPr lang="en-US" altLang="en-US" dirty="0">
              <a:solidFill>
                <a:srgbClr val="660066"/>
              </a:solidFill>
              <a:latin typeface="Book Antiqua" panose="02040602050305030304" pitchFamily="18" charset="0"/>
            </a:endParaRPr>
          </a:p>
          <a:p>
            <a:r>
              <a:rPr lang="en-US" sz="1200" b="0" i="0" kern="1200" dirty="0">
                <a:solidFill>
                  <a:schemeClr val="tx1"/>
                </a:solidFill>
                <a:effectLst/>
                <a:latin typeface="+mn-lt"/>
                <a:ea typeface="+mn-ea"/>
                <a:cs typeface="+mn-cs"/>
              </a:rPr>
              <a:t>Educator, frontier missionary in India. Ministered for 40 years, especially to women. Opened a school in Calcutta. She was prepared to go to India as a missionary with only $1; fortunately, someone gave her $80 more. The first year she served alone as self-supporting missionary. </a:t>
            </a:r>
          </a:p>
          <a:p>
            <a:br>
              <a:rPr lang="en-US" dirty="0"/>
            </a:br>
            <a:r>
              <a:rPr lang="en-US" altLang="en-US" b="1" dirty="0">
                <a:solidFill>
                  <a:srgbClr val="660066"/>
                </a:solidFill>
                <a:latin typeface="Book Antiqua" panose="02040602050305030304" pitchFamily="18" charset="0"/>
              </a:rPr>
              <a:t>Lora E. Clement - 1890 – 1958</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Associate editor and editor of </a:t>
            </a:r>
            <a:r>
              <a:rPr lang="en-US" altLang="en-US" i="1" dirty="0">
                <a:latin typeface="Book Antiqua" panose="02040602050305030304" pitchFamily="18" charset="0"/>
              </a:rPr>
              <a:t>Youth’s Instructor</a:t>
            </a:r>
            <a:r>
              <a:rPr lang="en-US" altLang="en-US" dirty="0">
                <a:latin typeface="Book Antiqua" panose="02040602050305030304" pitchFamily="18" charset="0"/>
              </a:rPr>
              <a:t> for 41 years.</a:t>
            </a:r>
          </a:p>
          <a:p>
            <a:pPr>
              <a:lnSpc>
                <a:spcPct val="40000"/>
              </a:lnSpc>
              <a:spcBef>
                <a:spcPct val="0"/>
              </a:spcBef>
            </a:pPr>
            <a:endParaRPr lang="en-US" altLang="en-US" b="1" dirty="0">
              <a:latin typeface="Book Antiqua" panose="02040602050305030304" pitchFamily="18" charset="0"/>
            </a:endParaRPr>
          </a:p>
          <a:p>
            <a:pPr>
              <a:spcBef>
                <a:spcPct val="0"/>
              </a:spcBef>
            </a:pPr>
            <a:endParaRPr lang="en-US" altLang="en-US" dirty="0"/>
          </a:p>
        </p:txBody>
      </p:sp>
      <p:sp>
        <p:nvSpPr>
          <p:cNvPr id="31747" name="Slide Number Placeholder 3">
            <a:extLst>
              <a:ext uri="{FF2B5EF4-FFF2-40B4-BE49-F238E27FC236}">
                <a16:creationId xmlns:a16="http://schemas.microsoft.com/office/drawing/2014/main" id="{096E1BA2-F9C1-A140-ABCA-3B9C4BE73B1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B670ABB-0189-304F-8CA7-1E8FD90C41EF}" type="slidenum">
              <a:rPr lang="en-US" altLang="en-US"/>
              <a:pPr/>
              <a:t>13</a:t>
            </a:fld>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a:extLst>
              <a:ext uri="{FF2B5EF4-FFF2-40B4-BE49-F238E27FC236}">
                <a16:creationId xmlns:a16="http://schemas.microsoft.com/office/drawing/2014/main" id="{0F4F78D9-5A95-944D-9B29-49A172D784A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0" name="Notes Placeholder 2">
            <a:extLst>
              <a:ext uri="{FF2B5EF4-FFF2-40B4-BE49-F238E27FC236}">
                <a16:creationId xmlns:a16="http://schemas.microsoft.com/office/drawing/2014/main" id="{0819A2E4-AD48-2141-85F6-2A1AE962AF2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r>
              <a:rPr lang="en-US" altLang="en-US" b="1" dirty="0">
                <a:solidFill>
                  <a:srgbClr val="660066"/>
                </a:solidFill>
                <a:latin typeface="Book Antiqua" panose="02040602050305030304" pitchFamily="18" charset="0"/>
              </a:rPr>
              <a:t>Dr. Eva Dykes - 1893 – 1986</a:t>
            </a:r>
            <a:endParaRPr lang="en-US" altLang="en-US" dirty="0">
              <a:solidFill>
                <a:srgbClr val="660066"/>
              </a:solidFill>
              <a:latin typeface="Book Antiqua" panose="02040602050305030304" pitchFamily="18" charset="0"/>
            </a:endParaRPr>
          </a:p>
          <a:p>
            <a:pPr>
              <a:spcBef>
                <a:spcPct val="0"/>
              </a:spcBef>
            </a:pPr>
            <a:r>
              <a:rPr lang="en-US" altLang="en-US" dirty="0">
                <a:latin typeface="Book Antiqua" panose="02040602050305030304" pitchFamily="18" charset="0"/>
              </a:rPr>
              <a:t>Musician, educator.  First Seventh-day Adventist woman to receive a Ph.D. in the United States, </a:t>
            </a:r>
            <a:r>
              <a:rPr lang="en-US" sz="1200" b="0" i="0" kern="1200" dirty="0">
                <a:solidFill>
                  <a:schemeClr val="tx1"/>
                </a:solidFill>
                <a:effectLst/>
                <a:latin typeface="+mn-lt"/>
                <a:ea typeface="+mn-ea"/>
                <a:cs typeface="+mn-cs"/>
              </a:rPr>
              <a:t>graduating from Radcliffe in 1921. Taught at Walden and Howard Universities and Oakwood College.</a:t>
            </a:r>
            <a:endParaRPr lang="en-US" altLang="en-US" dirty="0">
              <a:latin typeface="Book Antiqua" panose="02040602050305030304" pitchFamily="18" charset="0"/>
            </a:endParaRPr>
          </a:p>
          <a:p>
            <a:pPr>
              <a:spcBef>
                <a:spcPct val="0"/>
              </a:spcBef>
            </a:pPr>
            <a:endParaRPr lang="en-US" altLang="en-US" dirty="0"/>
          </a:p>
          <a:p>
            <a:pPr>
              <a:spcBef>
                <a:spcPct val="0"/>
              </a:spcBef>
            </a:pPr>
            <a:r>
              <a:rPr lang="en-US" altLang="en-US" b="1" dirty="0"/>
              <a:t>Anna L. </a:t>
            </a:r>
            <a:r>
              <a:rPr lang="en-US" altLang="en-US" b="1" dirty="0" err="1"/>
              <a:t>Ingels</a:t>
            </a:r>
            <a:r>
              <a:rPr lang="en-US" altLang="en-US" b="1" dirty="0"/>
              <a:t> Hindson – 1862-1933</a:t>
            </a:r>
          </a:p>
          <a:p>
            <a:pPr marL="0" marR="0" lvl="0" indent="0" algn="l" defTabSz="914400" rtl="0" eaLnBrk="1" fontAlgn="base" latinLnBrk="0" hangingPunct="1">
              <a:lnSpc>
                <a:spcPct val="100000"/>
              </a:lnSpc>
              <a:spcBef>
                <a:spcPct val="30000"/>
              </a:spcBef>
              <a:spcAft>
                <a:spcPct val="0"/>
              </a:spcAft>
              <a:buClrTx/>
              <a:buSzTx/>
              <a:buFontTx/>
              <a:buNone/>
              <a:tabLst/>
              <a:defRPr/>
            </a:pPr>
            <a:r>
              <a:rPr lang="en-US" altLang="en-US" sz="1200" dirty="0">
                <a:latin typeface="Book Antiqua" panose="02040602050305030304" pitchFamily="18" charset="0"/>
              </a:rPr>
              <a:t>Editor, union secretary-treasurer, union departmental director. Missionary in Australia. E</a:t>
            </a:r>
            <a:r>
              <a:rPr lang="en-US" sz="1200" b="0" i="0" kern="1200" dirty="0">
                <a:solidFill>
                  <a:schemeClr val="tx1"/>
                </a:solidFill>
                <a:effectLst/>
                <a:latin typeface="+mn-lt"/>
                <a:ea typeface="+mn-ea"/>
                <a:cs typeface="+mn-cs"/>
              </a:rPr>
              <a:t>ditor of the </a:t>
            </a:r>
            <a:r>
              <a:rPr lang="en-US" sz="1200" b="0" i="1" kern="1200" dirty="0">
                <a:solidFill>
                  <a:schemeClr val="tx1"/>
                </a:solidFill>
                <a:effectLst/>
                <a:latin typeface="+mn-lt"/>
                <a:ea typeface="+mn-ea"/>
                <a:cs typeface="+mn-cs"/>
              </a:rPr>
              <a:t>Missionary Leader</a:t>
            </a:r>
            <a:r>
              <a:rPr lang="en-US" sz="1200" b="0" i="0" kern="1200" dirty="0">
                <a:solidFill>
                  <a:schemeClr val="tx1"/>
                </a:solidFill>
                <a:effectLst/>
                <a:latin typeface="+mn-lt"/>
                <a:ea typeface="+mn-ea"/>
                <a:cs typeface="+mn-cs"/>
              </a:rPr>
              <a:t> for 18 years and </a:t>
            </a:r>
            <a:r>
              <a:rPr lang="en-US" sz="1200" b="0" i="1" kern="1200" dirty="0">
                <a:solidFill>
                  <a:schemeClr val="tx1"/>
                </a:solidFill>
                <a:effectLst/>
                <a:latin typeface="+mn-lt"/>
                <a:ea typeface="+mn-ea"/>
                <a:cs typeface="+mn-cs"/>
              </a:rPr>
              <a:t>Australasian Record</a:t>
            </a:r>
            <a:r>
              <a:rPr lang="en-US" sz="1200" b="0" i="0" kern="1200" dirty="0">
                <a:solidFill>
                  <a:schemeClr val="tx1"/>
                </a:solidFill>
                <a:effectLst/>
                <a:latin typeface="+mn-lt"/>
                <a:ea typeface="+mn-ea"/>
                <a:cs typeface="+mn-cs"/>
              </a:rPr>
              <a:t> for 34 years. Served eight years as the union secretary of the Young People's Department (a position now called union departmental director for Youth Ministries) and 30 years as secretary of the Australasian Union Sabbath School Department.</a:t>
            </a:r>
          </a:p>
          <a:p>
            <a:br>
              <a:rPr lang="en-US" dirty="0"/>
            </a:br>
            <a:endParaRPr lang="en-US" altLang="en-US" dirty="0"/>
          </a:p>
        </p:txBody>
      </p:sp>
      <p:sp>
        <p:nvSpPr>
          <p:cNvPr id="32771" name="Slide Number Placeholder 3">
            <a:extLst>
              <a:ext uri="{FF2B5EF4-FFF2-40B4-BE49-F238E27FC236}">
                <a16:creationId xmlns:a16="http://schemas.microsoft.com/office/drawing/2014/main" id="{82B45356-1140-E04B-83EE-E61490A4FEF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FA351C58-5D33-0F49-A304-9FE3FD3F1D6F}" type="slidenum">
              <a:rPr lang="en-US" altLang="en-US"/>
              <a:pPr/>
              <a:t>14</a:t>
            </a:fld>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1CFD-2CE0-A041-BD4E-3AFA8E260C7C}"/>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0F1156-9BB8-EF45-A185-6A26457F244C}"/>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C02E52ED-3621-8049-8E38-38BE030BF84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FA26F63-D3AB-C14A-B29E-56F70982C55F}"/>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FF8B39AE-F8D3-6649-AFD9-40395FFF545C}"/>
              </a:ext>
            </a:extLst>
          </p:cNvPr>
          <p:cNvSpPr>
            <a:spLocks noGrp="1" noChangeArrowheads="1"/>
          </p:cNvSpPr>
          <p:nvPr>
            <p:ph type="sldNum" sz="quarter" idx="12"/>
          </p:nvPr>
        </p:nvSpPr>
        <p:spPr>
          <a:ln/>
        </p:spPr>
        <p:txBody>
          <a:bodyPr/>
          <a:lstStyle>
            <a:lvl1pPr>
              <a:defRPr/>
            </a:lvl1pPr>
          </a:lstStyle>
          <a:p>
            <a:pPr>
              <a:defRPr/>
            </a:pPr>
            <a:fld id="{884E33C6-9E70-304D-9AE3-2A2E7C051739}" type="slidenum">
              <a:rPr lang="en-US" altLang="en-US"/>
              <a:pPr>
                <a:defRPr/>
              </a:pPr>
              <a:t>‹#›</a:t>
            </a:fld>
            <a:endParaRPr lang="en-US" altLang="en-US"/>
          </a:p>
        </p:txBody>
      </p:sp>
    </p:spTree>
    <p:extLst>
      <p:ext uri="{BB962C8B-B14F-4D97-AF65-F5344CB8AC3E}">
        <p14:creationId xmlns:p14="http://schemas.microsoft.com/office/powerpoint/2010/main" val="6439502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1FD9C8-73EA-D74C-A6DD-11F4D495EAD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747D8BF-B625-E94B-93BB-99AEAA522E9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A8A96E6-9FF6-7E42-B311-F4B4FEB46B1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C3BB5C80-FDE2-0648-87B3-4AB45CF5C7F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8EC0B5DD-5509-7F4F-B7D6-E88B27A88543}"/>
              </a:ext>
            </a:extLst>
          </p:cNvPr>
          <p:cNvSpPr>
            <a:spLocks noGrp="1" noChangeArrowheads="1"/>
          </p:cNvSpPr>
          <p:nvPr>
            <p:ph type="sldNum" sz="quarter" idx="12"/>
          </p:nvPr>
        </p:nvSpPr>
        <p:spPr>
          <a:ln/>
        </p:spPr>
        <p:txBody>
          <a:bodyPr/>
          <a:lstStyle>
            <a:lvl1pPr>
              <a:defRPr/>
            </a:lvl1pPr>
          </a:lstStyle>
          <a:p>
            <a:pPr>
              <a:defRPr/>
            </a:pPr>
            <a:fld id="{297DBC54-F915-064A-AD60-B59AF252FD5B}" type="slidenum">
              <a:rPr lang="en-US" altLang="en-US"/>
              <a:pPr>
                <a:defRPr/>
              </a:pPr>
              <a:t>‹#›</a:t>
            </a:fld>
            <a:endParaRPr lang="en-US" altLang="en-US"/>
          </a:p>
        </p:txBody>
      </p:sp>
    </p:spTree>
    <p:extLst>
      <p:ext uri="{BB962C8B-B14F-4D97-AF65-F5344CB8AC3E}">
        <p14:creationId xmlns:p14="http://schemas.microsoft.com/office/powerpoint/2010/main" val="5060465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9A5C9E2-9AE0-0F41-BE68-FA66B79879EA}"/>
              </a:ext>
            </a:extLst>
          </p:cNvPr>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75FA120-5079-9746-9C35-3CFB97B5B3C0}"/>
              </a:ext>
            </a:extLst>
          </p:cNvPr>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D5AFA02-5E37-E442-B952-5B56B92C722E}"/>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9D5D961A-406D-4245-8CDD-0D49B82DD9BE}"/>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6178BD3A-1402-384C-9ECA-58AD13265B00}"/>
              </a:ext>
            </a:extLst>
          </p:cNvPr>
          <p:cNvSpPr>
            <a:spLocks noGrp="1" noChangeArrowheads="1"/>
          </p:cNvSpPr>
          <p:nvPr>
            <p:ph type="sldNum" sz="quarter" idx="12"/>
          </p:nvPr>
        </p:nvSpPr>
        <p:spPr>
          <a:ln/>
        </p:spPr>
        <p:txBody>
          <a:bodyPr/>
          <a:lstStyle>
            <a:lvl1pPr>
              <a:defRPr/>
            </a:lvl1pPr>
          </a:lstStyle>
          <a:p>
            <a:pPr>
              <a:defRPr/>
            </a:pPr>
            <a:fld id="{A49C4FB1-69B9-5147-B220-F9212F353A49}" type="slidenum">
              <a:rPr lang="en-US" altLang="en-US"/>
              <a:pPr>
                <a:defRPr/>
              </a:pPr>
              <a:t>‹#›</a:t>
            </a:fld>
            <a:endParaRPr lang="en-US" altLang="en-US"/>
          </a:p>
        </p:txBody>
      </p:sp>
    </p:spTree>
    <p:extLst>
      <p:ext uri="{BB962C8B-B14F-4D97-AF65-F5344CB8AC3E}">
        <p14:creationId xmlns:p14="http://schemas.microsoft.com/office/powerpoint/2010/main" val="1813033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405B2-4EFC-A940-9D29-886A6A152C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26229D-D941-4846-BD10-1774C07829A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3C9A7925-098C-A54E-97D6-6479F601A82A}"/>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5ECF5C2B-8014-2144-B42F-1791F845D886}"/>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5A1F5DE7-1E88-9A43-93E3-D0E20BFEC2E0}"/>
              </a:ext>
            </a:extLst>
          </p:cNvPr>
          <p:cNvSpPr>
            <a:spLocks noGrp="1" noChangeArrowheads="1"/>
          </p:cNvSpPr>
          <p:nvPr>
            <p:ph type="sldNum" sz="quarter" idx="12"/>
          </p:nvPr>
        </p:nvSpPr>
        <p:spPr>
          <a:ln/>
        </p:spPr>
        <p:txBody>
          <a:bodyPr/>
          <a:lstStyle>
            <a:lvl1pPr>
              <a:defRPr/>
            </a:lvl1pPr>
          </a:lstStyle>
          <a:p>
            <a:pPr>
              <a:defRPr/>
            </a:pPr>
            <a:fld id="{70492BE3-6056-7A44-8300-6377AE757EC2}" type="slidenum">
              <a:rPr lang="en-US" altLang="en-US"/>
              <a:pPr>
                <a:defRPr/>
              </a:pPr>
              <a:t>‹#›</a:t>
            </a:fld>
            <a:endParaRPr lang="en-US" altLang="en-US"/>
          </a:p>
        </p:txBody>
      </p:sp>
    </p:spTree>
    <p:extLst>
      <p:ext uri="{BB962C8B-B14F-4D97-AF65-F5344CB8AC3E}">
        <p14:creationId xmlns:p14="http://schemas.microsoft.com/office/powerpoint/2010/main" val="39821269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122FF-475C-614D-AD95-DBE755E34B07}"/>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F6BFB77-8E94-664D-BD18-6CCE54D70845}"/>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4">
            <a:extLst>
              <a:ext uri="{FF2B5EF4-FFF2-40B4-BE49-F238E27FC236}">
                <a16:creationId xmlns:a16="http://schemas.microsoft.com/office/drawing/2014/main" id="{74C90701-CBD1-954D-A850-EE1DD8141BF8}"/>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a:extLst>
              <a:ext uri="{FF2B5EF4-FFF2-40B4-BE49-F238E27FC236}">
                <a16:creationId xmlns:a16="http://schemas.microsoft.com/office/drawing/2014/main" id="{47468DB2-81BA-F749-B266-3671B4B47740}"/>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a:extLst>
              <a:ext uri="{FF2B5EF4-FFF2-40B4-BE49-F238E27FC236}">
                <a16:creationId xmlns:a16="http://schemas.microsoft.com/office/drawing/2014/main" id="{E7E485CA-0E80-5A45-9EBD-7B8F512B89C0}"/>
              </a:ext>
            </a:extLst>
          </p:cNvPr>
          <p:cNvSpPr>
            <a:spLocks noGrp="1" noChangeArrowheads="1"/>
          </p:cNvSpPr>
          <p:nvPr>
            <p:ph type="sldNum" sz="quarter" idx="12"/>
          </p:nvPr>
        </p:nvSpPr>
        <p:spPr>
          <a:ln/>
        </p:spPr>
        <p:txBody>
          <a:bodyPr/>
          <a:lstStyle>
            <a:lvl1pPr>
              <a:defRPr/>
            </a:lvl1pPr>
          </a:lstStyle>
          <a:p>
            <a:pPr>
              <a:defRPr/>
            </a:pPr>
            <a:fld id="{2CB71AC4-12DC-E74B-BF72-881D6EF8EC11}" type="slidenum">
              <a:rPr lang="en-US" altLang="en-US"/>
              <a:pPr>
                <a:defRPr/>
              </a:pPr>
              <a:t>‹#›</a:t>
            </a:fld>
            <a:endParaRPr lang="en-US" altLang="en-US"/>
          </a:p>
        </p:txBody>
      </p:sp>
    </p:spTree>
    <p:extLst>
      <p:ext uri="{BB962C8B-B14F-4D97-AF65-F5344CB8AC3E}">
        <p14:creationId xmlns:p14="http://schemas.microsoft.com/office/powerpoint/2010/main" val="28516915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35842-061F-BC4F-9D1B-9D10D35E09D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F7448A-307A-564C-95FB-A7B827C52427}"/>
              </a:ext>
            </a:extLst>
          </p:cNvPr>
          <p:cNvSpPr>
            <a:spLocks noGrp="1"/>
          </p:cNvSpPr>
          <p:nvPr>
            <p:ph sz="half" idx="1"/>
          </p:nvPr>
        </p:nvSpPr>
        <p:spPr>
          <a:xfrm>
            <a:off x="457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C6790C-D382-2D4D-9A0D-FECFABE1FDF9}"/>
              </a:ext>
            </a:extLst>
          </p:cNvPr>
          <p:cNvSpPr>
            <a:spLocks noGrp="1"/>
          </p:cNvSpPr>
          <p:nvPr>
            <p:ph sz="half" idx="2"/>
          </p:nvPr>
        </p:nvSpPr>
        <p:spPr>
          <a:xfrm>
            <a:off x="4648200" y="1600200"/>
            <a:ext cx="4038600" cy="452596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A8FB1689-CFC1-4546-9C2B-6AE73693086D}"/>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0EF0E812-44BC-8E46-884A-F36A3993A611}"/>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93409CBF-7538-6F4C-A0CF-7012F21D2876}"/>
              </a:ext>
            </a:extLst>
          </p:cNvPr>
          <p:cNvSpPr>
            <a:spLocks noGrp="1" noChangeArrowheads="1"/>
          </p:cNvSpPr>
          <p:nvPr>
            <p:ph type="sldNum" sz="quarter" idx="12"/>
          </p:nvPr>
        </p:nvSpPr>
        <p:spPr>
          <a:ln/>
        </p:spPr>
        <p:txBody>
          <a:bodyPr/>
          <a:lstStyle>
            <a:lvl1pPr>
              <a:defRPr/>
            </a:lvl1pPr>
          </a:lstStyle>
          <a:p>
            <a:pPr>
              <a:defRPr/>
            </a:pPr>
            <a:fld id="{C3ED074E-1573-9045-B502-8C4258799E34}" type="slidenum">
              <a:rPr lang="en-US" altLang="en-US"/>
              <a:pPr>
                <a:defRPr/>
              </a:pPr>
              <a:t>‹#›</a:t>
            </a:fld>
            <a:endParaRPr lang="en-US" altLang="en-US"/>
          </a:p>
        </p:txBody>
      </p:sp>
    </p:spTree>
    <p:extLst>
      <p:ext uri="{BB962C8B-B14F-4D97-AF65-F5344CB8AC3E}">
        <p14:creationId xmlns:p14="http://schemas.microsoft.com/office/powerpoint/2010/main" val="218937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2FCD5-5FC0-0843-87A1-0908A2ACBDA5}"/>
              </a:ext>
            </a:extLst>
          </p:cNvPr>
          <p:cNvSpPr>
            <a:spLocks noGrp="1"/>
          </p:cNvSpPr>
          <p:nvPr>
            <p:ph type="title"/>
          </p:nvPr>
        </p:nvSpPr>
        <p:spPr>
          <a:xfrm>
            <a:off x="630238" y="365125"/>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CA9A6EA-0EE7-3644-BEE2-EB00A46C59D4}"/>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56F6D8EA-C78D-9D4D-B958-B974CF0F5178}"/>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02C5CD8-0EF9-1042-BA77-88DFF9F826C0}"/>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0E954EA-2154-9348-9060-A2587B1D751B}"/>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FF69190-563C-EC42-BFA8-5E8E45DF4284}"/>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a:extLst>
              <a:ext uri="{FF2B5EF4-FFF2-40B4-BE49-F238E27FC236}">
                <a16:creationId xmlns:a16="http://schemas.microsoft.com/office/drawing/2014/main" id="{AC60C3E5-0F8C-7F46-BF6A-30EBAE5D897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39091FA8-96D3-E345-93BB-B31CD5C4FD6D}"/>
              </a:ext>
            </a:extLst>
          </p:cNvPr>
          <p:cNvSpPr>
            <a:spLocks noGrp="1" noChangeArrowheads="1"/>
          </p:cNvSpPr>
          <p:nvPr>
            <p:ph type="sldNum" sz="quarter" idx="12"/>
          </p:nvPr>
        </p:nvSpPr>
        <p:spPr>
          <a:ln/>
        </p:spPr>
        <p:txBody>
          <a:bodyPr/>
          <a:lstStyle>
            <a:lvl1pPr>
              <a:defRPr/>
            </a:lvl1pPr>
          </a:lstStyle>
          <a:p>
            <a:pPr>
              <a:defRPr/>
            </a:pPr>
            <a:fld id="{8EE01222-9219-AA4C-B03B-3C812D95F2BC}" type="slidenum">
              <a:rPr lang="en-US" altLang="en-US"/>
              <a:pPr>
                <a:defRPr/>
              </a:pPr>
              <a:t>‹#›</a:t>
            </a:fld>
            <a:endParaRPr lang="en-US" altLang="en-US"/>
          </a:p>
        </p:txBody>
      </p:sp>
    </p:spTree>
    <p:extLst>
      <p:ext uri="{BB962C8B-B14F-4D97-AF65-F5344CB8AC3E}">
        <p14:creationId xmlns:p14="http://schemas.microsoft.com/office/powerpoint/2010/main" val="9854574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095EE-B79D-5F4E-9FBC-7B6663CAF202}"/>
              </a:ext>
            </a:extLst>
          </p:cNvPr>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F378DBD-10AD-124D-B0F9-79FC45EEF9A3}"/>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a:extLst>
              <a:ext uri="{FF2B5EF4-FFF2-40B4-BE49-F238E27FC236}">
                <a16:creationId xmlns:a16="http://schemas.microsoft.com/office/drawing/2014/main" id="{F4809409-46E9-E44C-A92B-39DF9877999A}"/>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a:extLst>
              <a:ext uri="{FF2B5EF4-FFF2-40B4-BE49-F238E27FC236}">
                <a16:creationId xmlns:a16="http://schemas.microsoft.com/office/drawing/2014/main" id="{A444103D-1D9A-D348-8E6F-F07AF3D52AC7}"/>
              </a:ext>
            </a:extLst>
          </p:cNvPr>
          <p:cNvSpPr>
            <a:spLocks noGrp="1" noChangeArrowheads="1"/>
          </p:cNvSpPr>
          <p:nvPr>
            <p:ph type="sldNum" sz="quarter" idx="12"/>
          </p:nvPr>
        </p:nvSpPr>
        <p:spPr>
          <a:ln/>
        </p:spPr>
        <p:txBody>
          <a:bodyPr/>
          <a:lstStyle>
            <a:lvl1pPr>
              <a:defRPr/>
            </a:lvl1pPr>
          </a:lstStyle>
          <a:p>
            <a:pPr>
              <a:defRPr/>
            </a:pPr>
            <a:fld id="{0C03A82C-8EBE-0043-A0D0-867CCA74792D}" type="slidenum">
              <a:rPr lang="en-US" altLang="en-US"/>
              <a:pPr>
                <a:defRPr/>
              </a:pPr>
              <a:t>‹#›</a:t>
            </a:fld>
            <a:endParaRPr lang="en-US" altLang="en-US"/>
          </a:p>
        </p:txBody>
      </p:sp>
    </p:spTree>
    <p:extLst>
      <p:ext uri="{BB962C8B-B14F-4D97-AF65-F5344CB8AC3E}">
        <p14:creationId xmlns:p14="http://schemas.microsoft.com/office/powerpoint/2010/main" val="10803733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4D0A7C5F-1E1E-0748-8A3D-7D290BE39062}"/>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a:extLst>
              <a:ext uri="{FF2B5EF4-FFF2-40B4-BE49-F238E27FC236}">
                <a16:creationId xmlns:a16="http://schemas.microsoft.com/office/drawing/2014/main" id="{6128846D-8308-2247-BF87-34B05410D804}"/>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a:extLst>
              <a:ext uri="{FF2B5EF4-FFF2-40B4-BE49-F238E27FC236}">
                <a16:creationId xmlns:a16="http://schemas.microsoft.com/office/drawing/2014/main" id="{71AD7959-9F9E-FC41-8ACF-97BDAB7E442C}"/>
              </a:ext>
            </a:extLst>
          </p:cNvPr>
          <p:cNvSpPr>
            <a:spLocks noGrp="1" noChangeArrowheads="1"/>
          </p:cNvSpPr>
          <p:nvPr>
            <p:ph type="sldNum" sz="quarter" idx="12"/>
          </p:nvPr>
        </p:nvSpPr>
        <p:spPr>
          <a:ln/>
        </p:spPr>
        <p:txBody>
          <a:bodyPr/>
          <a:lstStyle>
            <a:lvl1pPr>
              <a:defRPr/>
            </a:lvl1pPr>
          </a:lstStyle>
          <a:p>
            <a:pPr>
              <a:defRPr/>
            </a:pPr>
            <a:fld id="{C81DC343-EAA1-3748-89CE-0EAF00FF811F}" type="slidenum">
              <a:rPr lang="en-US" altLang="en-US"/>
              <a:pPr>
                <a:defRPr/>
              </a:pPr>
              <a:t>‹#›</a:t>
            </a:fld>
            <a:endParaRPr lang="en-US" altLang="en-US"/>
          </a:p>
        </p:txBody>
      </p:sp>
    </p:spTree>
    <p:extLst>
      <p:ext uri="{BB962C8B-B14F-4D97-AF65-F5344CB8AC3E}">
        <p14:creationId xmlns:p14="http://schemas.microsoft.com/office/powerpoint/2010/main" val="1697010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00959A-0929-874C-B6BB-E8D1D11E58C7}"/>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F0B8B0-E376-F648-95E1-EC7FB9732B66}"/>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37AE5-5881-244C-8494-0F1C0F1B8FEF}"/>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4EC6853A-5EDD-0F48-B837-B89CBC5B50A0}"/>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544AA6F0-6B13-9545-9EBD-B80DEC82BA19}"/>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11F9493E-2477-084A-B978-C941DE833EF9}"/>
              </a:ext>
            </a:extLst>
          </p:cNvPr>
          <p:cNvSpPr>
            <a:spLocks noGrp="1" noChangeArrowheads="1"/>
          </p:cNvSpPr>
          <p:nvPr>
            <p:ph type="sldNum" sz="quarter" idx="12"/>
          </p:nvPr>
        </p:nvSpPr>
        <p:spPr>
          <a:ln/>
        </p:spPr>
        <p:txBody>
          <a:bodyPr/>
          <a:lstStyle>
            <a:lvl1pPr>
              <a:defRPr/>
            </a:lvl1pPr>
          </a:lstStyle>
          <a:p>
            <a:pPr>
              <a:defRPr/>
            </a:pPr>
            <a:fld id="{B04E4170-603B-0149-8CA3-B4A4DA14CD3E}" type="slidenum">
              <a:rPr lang="en-US" altLang="en-US"/>
              <a:pPr>
                <a:defRPr/>
              </a:pPr>
              <a:t>‹#›</a:t>
            </a:fld>
            <a:endParaRPr lang="en-US" altLang="en-US"/>
          </a:p>
        </p:txBody>
      </p:sp>
    </p:spTree>
    <p:extLst>
      <p:ext uri="{BB962C8B-B14F-4D97-AF65-F5344CB8AC3E}">
        <p14:creationId xmlns:p14="http://schemas.microsoft.com/office/powerpoint/2010/main" val="1165426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886AA8-8CAC-0F47-A9DF-1598AF046AB0}"/>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4D1E708-9337-234F-B7F6-C9BAE194644B}"/>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1A469C67-0237-0D47-9401-38D1805A60AC}"/>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4">
            <a:extLst>
              <a:ext uri="{FF2B5EF4-FFF2-40B4-BE49-F238E27FC236}">
                <a16:creationId xmlns:a16="http://schemas.microsoft.com/office/drawing/2014/main" id="{94479227-EA01-6749-AB46-992731787775}"/>
              </a:ext>
            </a:extLst>
          </p:cNvPr>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a:extLst>
              <a:ext uri="{FF2B5EF4-FFF2-40B4-BE49-F238E27FC236}">
                <a16:creationId xmlns:a16="http://schemas.microsoft.com/office/drawing/2014/main" id="{10F8E772-A0A2-FA44-8818-F32B546997BC}"/>
              </a:ext>
            </a:extLst>
          </p:cNvPr>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a:extLst>
              <a:ext uri="{FF2B5EF4-FFF2-40B4-BE49-F238E27FC236}">
                <a16:creationId xmlns:a16="http://schemas.microsoft.com/office/drawing/2014/main" id="{D195718F-7B16-7E4D-A4FC-9D71BBA22911}"/>
              </a:ext>
            </a:extLst>
          </p:cNvPr>
          <p:cNvSpPr>
            <a:spLocks noGrp="1" noChangeArrowheads="1"/>
          </p:cNvSpPr>
          <p:nvPr>
            <p:ph type="sldNum" sz="quarter" idx="12"/>
          </p:nvPr>
        </p:nvSpPr>
        <p:spPr>
          <a:ln/>
        </p:spPr>
        <p:txBody>
          <a:bodyPr/>
          <a:lstStyle>
            <a:lvl1pPr>
              <a:defRPr/>
            </a:lvl1pPr>
          </a:lstStyle>
          <a:p>
            <a:pPr>
              <a:defRPr/>
            </a:pPr>
            <a:fld id="{A4DF0777-F029-A642-A582-1554F79B4993}" type="slidenum">
              <a:rPr lang="en-US" altLang="en-US"/>
              <a:pPr>
                <a:defRPr/>
              </a:pPr>
              <a:t>‹#›</a:t>
            </a:fld>
            <a:endParaRPr lang="en-US" altLang="en-US"/>
          </a:p>
        </p:txBody>
      </p:sp>
    </p:spTree>
    <p:extLst>
      <p:ext uri="{BB962C8B-B14F-4D97-AF65-F5344CB8AC3E}">
        <p14:creationId xmlns:p14="http://schemas.microsoft.com/office/powerpoint/2010/main" val="16873096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298C9B3-E680-E64F-BD88-CA823D37413B}"/>
              </a:ext>
            </a:extLst>
          </p:cNvPr>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B92D3F3-DC0C-8B42-8813-2CEA62CFBDC6}"/>
              </a:ext>
            </a:extLst>
          </p:cNvPr>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F44BE4E-52C4-174E-8364-4AAF01D1A3E0}"/>
              </a:ext>
            </a:extLst>
          </p:cNvPr>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ltLang="en-US"/>
          </a:p>
        </p:txBody>
      </p:sp>
      <p:sp>
        <p:nvSpPr>
          <p:cNvPr id="1029" name="Rectangle 5">
            <a:extLst>
              <a:ext uri="{FF2B5EF4-FFF2-40B4-BE49-F238E27FC236}">
                <a16:creationId xmlns:a16="http://schemas.microsoft.com/office/drawing/2014/main" id="{E43300E4-C9C5-B848-BEBF-9C71A9B6A9C3}"/>
              </a:ext>
            </a:extLst>
          </p:cNvPr>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ltLang="en-US"/>
          </a:p>
        </p:txBody>
      </p:sp>
      <p:sp>
        <p:nvSpPr>
          <p:cNvPr id="1030" name="Rectangle 6">
            <a:extLst>
              <a:ext uri="{FF2B5EF4-FFF2-40B4-BE49-F238E27FC236}">
                <a16:creationId xmlns:a16="http://schemas.microsoft.com/office/drawing/2014/main" id="{D04591A4-6E8E-D24E-B2DA-A364202B5C51}"/>
              </a:ext>
            </a:extLst>
          </p:cNvPr>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034C165-BCB8-CC47-A9D1-E3A52117FD2D}"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0.jpeg"/><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8.jpeg"/><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jpeg"/><Relationship Id="rId4" Type="http://schemas.openxmlformats.org/officeDocument/2006/relationships/image" Target="../media/image31.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0.jpg"/><Relationship Id="rId4" Type="http://schemas.openxmlformats.org/officeDocument/2006/relationships/image" Target="../media/image39.jpg"/></Relationships>
</file>

<file path=ppt/slides/_rels/slide2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2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4.jpg"/><Relationship Id="rId4" Type="http://schemas.openxmlformats.org/officeDocument/2006/relationships/image" Target="../media/image43.jpg"/></Relationships>
</file>

<file path=ppt/slides/_rels/slide2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5.jpg"/></Relationships>
</file>

<file path=ppt/slides/_rels/slide2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hyperlink" Target="https://women.adventist.org/"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9.jpeg"/><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 name="Picture 6" descr="woman distinguish_01">
            <a:extLst>
              <a:ext uri="{FF2B5EF4-FFF2-40B4-BE49-F238E27FC236}">
                <a16:creationId xmlns:a16="http://schemas.microsoft.com/office/drawing/2014/main" id="{29FF6770-F2FD-E144-8490-35A731F0D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a:extLst>
              <a:ext uri="{FF2B5EF4-FFF2-40B4-BE49-F238E27FC236}">
                <a16:creationId xmlns:a16="http://schemas.microsoft.com/office/drawing/2014/main" id="{86EA699C-78B1-9246-8BAB-64B15B1B885C}"/>
              </a:ext>
            </a:extLst>
          </p:cNvPr>
          <p:cNvSpPr>
            <a:spLocks noGrp="1" noChangeArrowheads="1"/>
          </p:cNvSpPr>
          <p:nvPr>
            <p:ph type="ctrTitle"/>
          </p:nvPr>
        </p:nvSpPr>
        <p:spPr>
          <a:xfrm>
            <a:off x="3048000" y="1066800"/>
            <a:ext cx="5943600" cy="1470025"/>
          </a:xfrm>
          <a:effectLst>
            <a:outerShdw dist="35921" dir="2700000" algn="ctr" rotWithShape="0">
              <a:schemeClr val="tx1"/>
            </a:outerShdw>
          </a:effectLst>
        </p:spPr>
        <p:txBody>
          <a:bodyPr anchor="ctr"/>
          <a:lstStyle/>
          <a:p>
            <a:pPr eaLnBrk="1" hangingPunct="1"/>
            <a:r>
              <a:rPr lang="en-US" altLang="en-US" sz="4800" b="1">
                <a:solidFill>
                  <a:schemeClr val="accent2"/>
                </a:solidFill>
                <a:latin typeface="Book Antiqua" panose="02040602050305030304" pitchFamily="18" charset="0"/>
              </a:rPr>
              <a:t>ADVENTIST</a:t>
            </a:r>
            <a:br>
              <a:rPr lang="en-US" altLang="en-US" sz="4800" b="1">
                <a:solidFill>
                  <a:schemeClr val="accent2"/>
                </a:solidFill>
                <a:latin typeface="Book Antiqua" panose="02040602050305030304" pitchFamily="18" charset="0"/>
              </a:rPr>
            </a:br>
            <a:r>
              <a:rPr lang="en-US" altLang="en-US" sz="4800" b="1">
                <a:solidFill>
                  <a:schemeClr val="accent2"/>
                </a:solidFill>
                <a:latin typeface="Book Antiqua" panose="02040602050305030304" pitchFamily="18" charset="0"/>
              </a:rPr>
              <a:t>WOMEN OF</a:t>
            </a:r>
            <a:br>
              <a:rPr lang="en-US" altLang="en-US" sz="4800" b="1">
                <a:solidFill>
                  <a:schemeClr val="accent2"/>
                </a:solidFill>
                <a:latin typeface="Book Antiqua" panose="02040602050305030304" pitchFamily="18" charset="0"/>
              </a:rPr>
            </a:br>
            <a:r>
              <a:rPr lang="en-US" altLang="en-US" sz="4000">
                <a:solidFill>
                  <a:schemeClr val="accent2"/>
                </a:solidFill>
                <a:latin typeface="Book Antiqua" panose="02040602050305030304" pitchFamily="18" charset="0"/>
              </a:rPr>
              <a:t>DISTINGUISHED </a:t>
            </a:r>
            <a:br>
              <a:rPr lang="en-US" altLang="en-US" sz="4000">
                <a:solidFill>
                  <a:schemeClr val="accent2"/>
                </a:solidFill>
                <a:latin typeface="Book Antiqua" panose="02040602050305030304" pitchFamily="18" charset="0"/>
              </a:rPr>
            </a:br>
            <a:r>
              <a:rPr lang="en-US" altLang="en-US" sz="6600" b="1">
                <a:solidFill>
                  <a:schemeClr val="accent2"/>
                </a:solidFill>
                <a:latin typeface="Book Antiqua" panose="02040602050305030304" pitchFamily="18" charset="0"/>
              </a:rPr>
              <a:t>SERVICE</a:t>
            </a:r>
          </a:p>
        </p:txBody>
      </p:sp>
      <p:sp>
        <p:nvSpPr>
          <p:cNvPr id="2051" name="Rectangle 3">
            <a:extLst>
              <a:ext uri="{FF2B5EF4-FFF2-40B4-BE49-F238E27FC236}">
                <a16:creationId xmlns:a16="http://schemas.microsoft.com/office/drawing/2014/main" id="{32D7BC06-C058-6D4A-8729-F60256C8BD53}"/>
              </a:ext>
            </a:extLst>
          </p:cNvPr>
          <p:cNvSpPr>
            <a:spLocks noGrp="1" noChangeArrowheads="1"/>
          </p:cNvSpPr>
          <p:nvPr>
            <p:ph type="subTitle" idx="1"/>
          </p:nvPr>
        </p:nvSpPr>
        <p:spPr>
          <a:xfrm>
            <a:off x="3657600" y="3505200"/>
            <a:ext cx="4648200" cy="1752600"/>
          </a:xfrm>
        </p:spPr>
        <p:txBody>
          <a:bodyPr/>
          <a:lstStyle/>
          <a:p>
            <a:pPr eaLnBrk="1" hangingPunct="1"/>
            <a:r>
              <a:rPr lang="en-US" altLang="en-US" b="1" dirty="0">
                <a:latin typeface="Book Antiqua" panose="02040602050305030304" pitchFamily="18" charset="0"/>
              </a:rPr>
              <a:t>1844-1894</a:t>
            </a:r>
          </a:p>
          <a:p>
            <a:pPr eaLnBrk="1" hangingPunct="1"/>
            <a:r>
              <a:rPr lang="en-US" altLang="en-US" b="1" dirty="0">
                <a:latin typeface="Book Antiqua" panose="02040602050305030304" pitchFamily="18" charset="0"/>
              </a:rPr>
              <a:t>1895-1945</a:t>
            </a:r>
          </a:p>
          <a:p>
            <a:pPr eaLnBrk="1" hangingPunct="1"/>
            <a:r>
              <a:rPr lang="en-US" altLang="en-US" b="1" dirty="0">
                <a:latin typeface="Book Antiqua" panose="02040602050305030304" pitchFamily="18" charset="0"/>
              </a:rPr>
              <a:t>1946-1996</a:t>
            </a:r>
          </a:p>
          <a:p>
            <a:pPr eaLnBrk="1" hangingPunct="1"/>
            <a:r>
              <a:rPr lang="en-US" altLang="en-US" b="1" dirty="0">
                <a:latin typeface="Book Antiqua" panose="02040602050305030304" pitchFamily="18" charset="0"/>
              </a:rPr>
              <a:t>1997-Present</a:t>
            </a:r>
          </a:p>
        </p:txBody>
      </p:sp>
      <p:sp>
        <p:nvSpPr>
          <p:cNvPr id="2052" name="Text Box 9">
            <a:extLst>
              <a:ext uri="{FF2B5EF4-FFF2-40B4-BE49-F238E27FC236}">
                <a16:creationId xmlns:a16="http://schemas.microsoft.com/office/drawing/2014/main" id="{5E288237-22FC-A145-8D91-0884FE65C000}"/>
              </a:ext>
            </a:extLst>
          </p:cNvPr>
          <p:cNvSpPr txBox="1">
            <a:spLocks noChangeArrowheads="1"/>
          </p:cNvSpPr>
          <p:nvPr/>
        </p:nvSpPr>
        <p:spPr bwMode="auto">
          <a:xfrm>
            <a:off x="4269833" y="5857845"/>
            <a:ext cx="3499932" cy="707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dirty="0">
                <a:latin typeface="Gill Sans MT Condensed" panose="020B0506020104020203" pitchFamily="34" charset="77"/>
              </a:rPr>
              <a:t>Department of Women’s Ministries</a:t>
            </a:r>
          </a:p>
          <a:p>
            <a:pPr algn="ctr" eaLnBrk="1" hangingPunct="1"/>
            <a:r>
              <a:rPr lang="en-US" altLang="en-US" sz="2000" dirty="0">
                <a:latin typeface="Gill Sans MT Condensed" panose="020B0506020104020203" pitchFamily="34" charset="77"/>
              </a:rPr>
              <a:t>General Conference of Seventh-day Adventist</a:t>
            </a:r>
          </a:p>
        </p:txBody>
      </p:sp>
      <p:pic>
        <p:nvPicPr>
          <p:cNvPr id="2053" name="Picture 2">
            <a:extLst>
              <a:ext uri="{FF2B5EF4-FFF2-40B4-BE49-F238E27FC236}">
                <a16:creationId xmlns:a16="http://schemas.microsoft.com/office/drawing/2014/main" id="{19DA7001-D6D0-FB40-92ED-C18DB9E53A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1083" y="5389769"/>
            <a:ext cx="661234" cy="468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descr="woman distinguish_04">
            <a:extLst>
              <a:ext uri="{FF2B5EF4-FFF2-40B4-BE49-F238E27FC236}">
                <a16:creationId xmlns:a16="http://schemas.microsoft.com/office/drawing/2014/main" id="{F5B6784E-044F-8242-BBCE-3B44DA664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9" name="Rectangle 3">
            <a:extLst>
              <a:ext uri="{FF2B5EF4-FFF2-40B4-BE49-F238E27FC236}">
                <a16:creationId xmlns:a16="http://schemas.microsoft.com/office/drawing/2014/main" id="{8FBE1CC8-D583-0D41-BA89-35325E64287B}"/>
              </a:ext>
            </a:extLst>
          </p:cNvPr>
          <p:cNvSpPr>
            <a:spLocks noGrp="1" noChangeArrowheads="1"/>
          </p:cNvSpPr>
          <p:nvPr>
            <p:ph type="body" idx="1"/>
          </p:nvPr>
        </p:nvSpPr>
        <p:spPr>
          <a:xfrm>
            <a:off x="644525" y="825500"/>
            <a:ext cx="5984875" cy="2374900"/>
          </a:xfrm>
        </p:spPr>
        <p:txBody>
          <a:bodyPr/>
          <a:lstStyle/>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Dr. Katherine (Kate) Lindsey</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1842 – 1923</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Physician, founder, missionary. Founder of first nurses’ training school at Battle Creek Sanitarium. Missionary in South Africa.</a:t>
            </a:r>
          </a:p>
          <a:p>
            <a:pPr indent="0" eaLnBrk="1" hangingPunct="1">
              <a:lnSpc>
                <a:spcPct val="120000"/>
              </a:lnSpc>
              <a:buFontTx/>
              <a:buNone/>
              <a:defRPr/>
            </a:pPr>
            <a:endParaRPr lang="en-US" altLang="en-US" sz="2400" b="1" dirty="0">
              <a:solidFill>
                <a:srgbClr val="660066"/>
              </a:solidFill>
              <a:latin typeface="Book Antiqua" panose="02040602050305030304" pitchFamily="18" charset="0"/>
            </a:endParaRPr>
          </a:p>
          <a:p>
            <a:pPr eaLnBrk="1" hangingPunct="1">
              <a:lnSpc>
                <a:spcPct val="70000"/>
              </a:lnSpc>
              <a:buFontTx/>
              <a:buNone/>
              <a:defRPr/>
            </a:pPr>
            <a:endParaRPr lang="en-US" altLang="en-US" sz="2400" b="1" dirty="0">
              <a:latin typeface="Book Antiqua" panose="02040602050305030304" pitchFamily="18" charset="0"/>
            </a:endParaRPr>
          </a:p>
        </p:txBody>
      </p:sp>
      <p:sp>
        <p:nvSpPr>
          <p:cNvPr id="10243" name="TextBox 1">
            <a:extLst>
              <a:ext uri="{FF2B5EF4-FFF2-40B4-BE49-F238E27FC236}">
                <a16:creationId xmlns:a16="http://schemas.microsoft.com/office/drawing/2014/main" id="{CE42A3EB-8CAA-7640-A23F-7355CAF43A2C}"/>
              </a:ext>
            </a:extLst>
          </p:cNvPr>
          <p:cNvSpPr txBox="1">
            <a:spLocks noChangeArrowheads="1"/>
          </p:cNvSpPr>
          <p:nvPr/>
        </p:nvSpPr>
        <p:spPr bwMode="auto">
          <a:xfrm>
            <a:off x="644525" y="4009783"/>
            <a:ext cx="6400800" cy="251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Annie Rebekah Smith</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1828 – 1855</a:t>
            </a:r>
          </a:p>
          <a:p>
            <a:pPr eaLnBrk="1" hangingPunct="1">
              <a:lnSpc>
                <a:spcPct val="90000"/>
              </a:lnSpc>
              <a:spcBef>
                <a:spcPts val="575"/>
              </a:spcBef>
            </a:pPr>
            <a:r>
              <a:rPr lang="en-US" altLang="en-US" sz="2400" dirty="0">
                <a:latin typeface="Book Antiqua" panose="02040602050305030304" pitchFamily="18" charset="0"/>
              </a:rPr>
              <a:t>Early Advent hymn writer, editor. While James and Ellen White traveled, she published the </a:t>
            </a:r>
            <a:r>
              <a:rPr lang="en-US" altLang="en-US" sz="2400" i="1" dirty="0">
                <a:latin typeface="Book Antiqua" panose="02040602050305030304" pitchFamily="18" charset="0"/>
              </a:rPr>
              <a:t>Advent Review and Sabbath Herald.</a:t>
            </a:r>
          </a:p>
          <a:p>
            <a:pPr eaLnBrk="1" hangingPunct="1"/>
            <a:endParaRPr lang="en-US" altLang="en-US" dirty="0"/>
          </a:p>
        </p:txBody>
      </p:sp>
      <p:pic>
        <p:nvPicPr>
          <p:cNvPr id="10244" name="Picture 5">
            <a:extLst>
              <a:ext uri="{FF2B5EF4-FFF2-40B4-BE49-F238E27FC236}">
                <a16:creationId xmlns:a16="http://schemas.microsoft.com/office/drawing/2014/main" id="{CEFAECFC-D4B4-B849-B589-02C0DF5545F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4200" y="762000"/>
            <a:ext cx="15033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7">
            <a:extLst>
              <a:ext uri="{FF2B5EF4-FFF2-40B4-BE49-F238E27FC236}">
                <a16:creationId xmlns:a16="http://schemas.microsoft.com/office/drawing/2014/main" id="{FC93BE9F-2C02-4840-88DE-54CF317931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200" y="4043363"/>
            <a:ext cx="140811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90800" y="920750"/>
            <a:ext cx="5803900" cy="2124075"/>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Ellen G. White</a:t>
            </a:r>
          </a:p>
          <a:p>
            <a:pPr marL="0" indent="0" eaLnBrk="1" hangingPunct="1">
              <a:lnSpc>
                <a:spcPct val="90000"/>
              </a:lnSpc>
              <a:buFontTx/>
              <a:buNone/>
            </a:pPr>
            <a:r>
              <a:rPr lang="en-US" altLang="en-US" sz="2400" b="1" dirty="0">
                <a:solidFill>
                  <a:srgbClr val="660066"/>
                </a:solidFill>
                <a:latin typeface="Book Antiqua" panose="02040602050305030304" pitchFamily="18" charset="0"/>
              </a:rPr>
              <a:t>1827 – 1915</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Early leader and prophetess of the Seventh-day Adventist Church. Author of 126 books and compilations.</a:t>
            </a:r>
          </a:p>
        </p:txBody>
      </p:sp>
      <p:pic>
        <p:nvPicPr>
          <p:cNvPr id="11267" name="Picture 2">
            <a:extLst>
              <a:ext uri="{FF2B5EF4-FFF2-40B4-BE49-F238E27FC236}">
                <a16:creationId xmlns:a16="http://schemas.microsoft.com/office/drawing/2014/main" id="{3221BB5B-C0F3-F447-AA93-E6DC66B058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914400"/>
            <a:ext cx="15287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4" descr="woman distinguish_03">
            <a:extLst>
              <a:ext uri="{FF2B5EF4-FFF2-40B4-BE49-F238E27FC236}">
                <a16:creationId xmlns:a16="http://schemas.microsoft.com/office/drawing/2014/main" id="{525B4C5A-2E3B-E647-B23E-21EC16942E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a:extLst>
              <a:ext uri="{FF2B5EF4-FFF2-40B4-BE49-F238E27FC236}">
                <a16:creationId xmlns:a16="http://schemas.microsoft.com/office/drawing/2014/main" id="{2FFBA1DF-0617-A44B-9233-18913EFF2027}"/>
              </a:ext>
            </a:extLst>
          </p:cNvPr>
          <p:cNvSpPr>
            <a:spLocks noGrp="1" noChangeArrowheads="1"/>
          </p:cNvSpPr>
          <p:nvPr>
            <p:ph type="title"/>
          </p:nvPr>
        </p:nvSpPr>
        <p:spPr>
          <a:xfrm>
            <a:off x="1200150" y="615950"/>
            <a:ext cx="6324600" cy="838200"/>
          </a:xfrm>
          <a:effectLst>
            <a:outerShdw dist="35921" dir="2700000" algn="ctr" rotWithShape="0">
              <a:schemeClr val="tx1"/>
            </a:outerShdw>
          </a:effectLst>
        </p:spPr>
        <p:txBody>
          <a:bodyPr/>
          <a:lstStyle/>
          <a:p>
            <a:pPr eaLnBrk="1" hangingPunct="1"/>
            <a:r>
              <a:rPr lang="en-US" altLang="en-US" sz="4800" b="1">
                <a:solidFill>
                  <a:schemeClr val="bg1"/>
                </a:solidFill>
                <a:latin typeface="Century Gothic" panose="020B0502020202020204" pitchFamily="34" charset="0"/>
              </a:rPr>
              <a:t>1895 – 1945</a:t>
            </a:r>
            <a:br>
              <a:rPr lang="en-US" altLang="en-US" sz="4800" b="1">
                <a:solidFill>
                  <a:schemeClr val="bg1"/>
                </a:solidFill>
                <a:latin typeface="Century Gothic" panose="020B0502020202020204" pitchFamily="34" charset="0"/>
              </a:rPr>
            </a:br>
            <a:r>
              <a:rPr lang="en-US" altLang="en-US" sz="4800" b="1">
                <a:solidFill>
                  <a:schemeClr val="bg1"/>
                </a:solidFill>
                <a:latin typeface="Century Gothic" panose="020B0502020202020204" pitchFamily="34" charset="0"/>
              </a:rPr>
              <a:t> </a:t>
            </a:r>
          </a:p>
        </p:txBody>
      </p:sp>
      <p:sp>
        <p:nvSpPr>
          <p:cNvPr id="10243" name="Rectangle 3">
            <a:extLst>
              <a:ext uri="{FF2B5EF4-FFF2-40B4-BE49-F238E27FC236}">
                <a16:creationId xmlns:a16="http://schemas.microsoft.com/office/drawing/2014/main" id="{33A14FCC-25EA-9944-B2DF-E0946F96B28E}"/>
              </a:ext>
            </a:extLst>
          </p:cNvPr>
          <p:cNvSpPr>
            <a:spLocks noGrp="1" noChangeArrowheads="1"/>
          </p:cNvSpPr>
          <p:nvPr>
            <p:ph type="body" idx="1"/>
          </p:nvPr>
        </p:nvSpPr>
        <p:spPr>
          <a:xfrm>
            <a:off x="519113" y="1208088"/>
            <a:ext cx="6248400" cy="2224087"/>
          </a:xfrm>
        </p:spPr>
        <p:txBody>
          <a:bodyPr/>
          <a:lstStyle/>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Ai Araki</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1890 – 1982</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Japanese Bible worker, church leader. Although blind, she led and preserved her church throughout World War II, the only congregation in Japan to remain intact.</a:t>
            </a:r>
          </a:p>
          <a:p>
            <a:pPr marL="0" indent="0" eaLnBrk="1" hangingPunct="1">
              <a:lnSpc>
                <a:spcPct val="90000"/>
              </a:lnSpc>
              <a:buFontTx/>
              <a:buNone/>
              <a:defRPr/>
            </a:pPr>
            <a:endParaRPr lang="en-US" altLang="en-US" sz="2400" b="1" dirty="0">
              <a:latin typeface="Book Antiqua" panose="02040602050305030304" pitchFamily="18" charset="0"/>
            </a:endParaRPr>
          </a:p>
          <a:p>
            <a:pPr indent="0" eaLnBrk="1" hangingPunct="1">
              <a:buFontTx/>
              <a:buNone/>
              <a:defRPr/>
            </a:pPr>
            <a:endParaRPr lang="en-US" altLang="en-US" sz="2400" b="1" dirty="0">
              <a:latin typeface="Book Antiqua" panose="02040602050305030304" pitchFamily="18" charset="0"/>
            </a:endParaRPr>
          </a:p>
        </p:txBody>
      </p:sp>
      <p:sp>
        <p:nvSpPr>
          <p:cNvPr id="12292" name="TextBox 1">
            <a:extLst>
              <a:ext uri="{FF2B5EF4-FFF2-40B4-BE49-F238E27FC236}">
                <a16:creationId xmlns:a16="http://schemas.microsoft.com/office/drawing/2014/main" id="{0931ECC8-B70A-AE4F-8EBF-EF2F9B6728DA}"/>
              </a:ext>
            </a:extLst>
          </p:cNvPr>
          <p:cNvSpPr txBox="1">
            <a:spLocks noChangeArrowheads="1"/>
          </p:cNvSpPr>
          <p:nvPr/>
        </p:nvSpPr>
        <p:spPr bwMode="auto">
          <a:xfrm>
            <a:off x="2057400" y="4024313"/>
            <a:ext cx="6172200" cy="224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Dr. Gertrude Brown</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1866 – 1948</a:t>
            </a:r>
          </a:p>
          <a:p>
            <a:pPr eaLnBrk="1" hangingPunct="1">
              <a:lnSpc>
                <a:spcPct val="90000"/>
              </a:lnSpc>
              <a:spcBef>
                <a:spcPts val="575"/>
              </a:spcBef>
            </a:pPr>
            <a:r>
              <a:rPr lang="en-US" altLang="en-US" sz="2400" dirty="0">
                <a:latin typeface="Book Antiqua" panose="02040602050305030304" pitchFamily="18" charset="0"/>
              </a:rPr>
              <a:t>English physician, founder. Pioneered medical work in the British Isles. Established sanitarium in Crieff, Scotland. Worked with J. Harvey Kellogg.</a:t>
            </a:r>
          </a:p>
        </p:txBody>
      </p:sp>
      <p:pic>
        <p:nvPicPr>
          <p:cNvPr id="12293" name="Picture 3">
            <a:extLst>
              <a:ext uri="{FF2B5EF4-FFF2-40B4-BE49-F238E27FC236}">
                <a16:creationId xmlns:a16="http://schemas.microsoft.com/office/drawing/2014/main" id="{EF8AE36C-FF83-B240-84D8-8398D16F321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913" y="1208088"/>
            <a:ext cx="145573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7">
            <a:extLst>
              <a:ext uri="{FF2B5EF4-FFF2-40B4-BE49-F238E27FC236}">
                <a16:creationId xmlns:a16="http://schemas.microsoft.com/office/drawing/2014/main" id="{476CBD5B-35AC-8D41-9810-4A9D0171F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3400" y="4057650"/>
            <a:ext cx="1373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4" descr="woman distinguish_03">
            <a:extLst>
              <a:ext uri="{FF2B5EF4-FFF2-40B4-BE49-F238E27FC236}">
                <a16:creationId xmlns:a16="http://schemas.microsoft.com/office/drawing/2014/main" id="{C4A519F2-E1B6-0340-8652-3EFA7EC94B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90BF665E-EFF8-924B-BC9D-DEF8B0FB87C3}"/>
              </a:ext>
            </a:extLst>
          </p:cNvPr>
          <p:cNvSpPr>
            <a:spLocks noGrp="1" noChangeArrowheads="1"/>
          </p:cNvSpPr>
          <p:nvPr>
            <p:ph type="body" idx="1"/>
          </p:nvPr>
        </p:nvSpPr>
        <p:spPr>
          <a:xfrm>
            <a:off x="533400" y="838200"/>
            <a:ext cx="6096000" cy="1905000"/>
          </a:xfrm>
        </p:spPr>
        <p:txBody>
          <a:bodyPr/>
          <a:lstStyle/>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Georgia Burrus Burgess</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1866 – 1948</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Educator, frontier missionary in India. Opened a school in Calcutta. Ministered for 40 years, especially to women.</a:t>
            </a:r>
            <a:endParaRPr lang="en-US" altLang="en-US" sz="2400" b="1" dirty="0">
              <a:latin typeface="Book Antiqua" panose="02040602050305030304" pitchFamily="18" charset="0"/>
            </a:endParaRPr>
          </a:p>
          <a:p>
            <a:pPr eaLnBrk="1" hangingPunct="1">
              <a:lnSpc>
                <a:spcPct val="40000"/>
              </a:lnSpc>
              <a:buFontTx/>
              <a:buNone/>
              <a:defRPr/>
            </a:pPr>
            <a:endParaRPr lang="en-US" altLang="en-US" sz="2400" b="1" dirty="0">
              <a:latin typeface="Book Antiqua" panose="02040602050305030304" pitchFamily="18" charset="0"/>
            </a:endParaRPr>
          </a:p>
        </p:txBody>
      </p:sp>
      <p:sp>
        <p:nvSpPr>
          <p:cNvPr id="13315" name="TextBox 2">
            <a:extLst>
              <a:ext uri="{FF2B5EF4-FFF2-40B4-BE49-F238E27FC236}">
                <a16:creationId xmlns:a16="http://schemas.microsoft.com/office/drawing/2014/main" id="{D297D97C-AB84-554A-865D-E19628F48FA4}"/>
              </a:ext>
            </a:extLst>
          </p:cNvPr>
          <p:cNvSpPr txBox="1">
            <a:spLocks noChangeArrowheads="1"/>
          </p:cNvSpPr>
          <p:nvPr/>
        </p:nvSpPr>
        <p:spPr bwMode="auto">
          <a:xfrm>
            <a:off x="533400" y="3965575"/>
            <a:ext cx="6096000" cy="185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a:solidFill>
                  <a:srgbClr val="660066"/>
                </a:solidFill>
                <a:latin typeface="Book Antiqua" panose="02040602050305030304" pitchFamily="18" charset="0"/>
              </a:rPr>
              <a:t>Lora E. Clement </a:t>
            </a:r>
          </a:p>
          <a:p>
            <a:pPr eaLnBrk="1" hangingPunct="1">
              <a:lnSpc>
                <a:spcPct val="90000"/>
              </a:lnSpc>
              <a:spcBef>
                <a:spcPts val="575"/>
              </a:spcBef>
            </a:pPr>
            <a:r>
              <a:rPr lang="en-US" altLang="en-US" sz="2400" b="1">
                <a:solidFill>
                  <a:srgbClr val="660066"/>
                </a:solidFill>
                <a:latin typeface="Book Antiqua" panose="02040602050305030304" pitchFamily="18" charset="0"/>
              </a:rPr>
              <a:t>1890 – 1958</a:t>
            </a:r>
            <a:endParaRPr lang="en-US" altLang="en-US" sz="2400">
              <a:solidFill>
                <a:srgbClr val="660066"/>
              </a:solidFill>
              <a:latin typeface="Book Antiqua" panose="02040602050305030304" pitchFamily="18" charset="0"/>
            </a:endParaRPr>
          </a:p>
          <a:p>
            <a:pPr eaLnBrk="1" hangingPunct="1">
              <a:lnSpc>
                <a:spcPct val="90000"/>
              </a:lnSpc>
              <a:spcBef>
                <a:spcPts val="575"/>
              </a:spcBef>
            </a:pPr>
            <a:r>
              <a:rPr lang="en-US" altLang="en-US" sz="2400">
                <a:latin typeface="Book Antiqua" panose="02040602050305030304" pitchFamily="18" charset="0"/>
              </a:rPr>
              <a:t>Associate editor and editor of </a:t>
            </a:r>
            <a:r>
              <a:rPr lang="en-US" altLang="en-US" sz="2400" i="1">
                <a:latin typeface="Book Antiqua" panose="02040602050305030304" pitchFamily="18" charset="0"/>
              </a:rPr>
              <a:t>Youth’s Instructor</a:t>
            </a:r>
            <a:r>
              <a:rPr lang="en-US" altLang="en-US" sz="2400">
                <a:latin typeface="Book Antiqua" panose="02040602050305030304" pitchFamily="18" charset="0"/>
              </a:rPr>
              <a:t> for 41 years.</a:t>
            </a:r>
          </a:p>
          <a:p>
            <a:pPr eaLnBrk="1" hangingPunct="1"/>
            <a:endParaRPr lang="en-US" altLang="en-US"/>
          </a:p>
        </p:txBody>
      </p:sp>
      <p:pic>
        <p:nvPicPr>
          <p:cNvPr id="13316" name="Picture 6">
            <a:extLst>
              <a:ext uri="{FF2B5EF4-FFF2-40B4-BE49-F238E27FC236}">
                <a16:creationId xmlns:a16="http://schemas.microsoft.com/office/drawing/2014/main" id="{4948FDAD-245D-FD45-893A-7A283E2E49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62775" y="725488"/>
            <a:ext cx="13906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7" name="Picture 8">
            <a:extLst>
              <a:ext uri="{FF2B5EF4-FFF2-40B4-BE49-F238E27FC236}">
                <a16:creationId xmlns:a16="http://schemas.microsoft.com/office/drawing/2014/main" id="{2868C8BC-716C-BB41-A234-32113FC17C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29425" y="3825875"/>
            <a:ext cx="15240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4" descr="woman distinguish_03">
            <a:extLst>
              <a:ext uri="{FF2B5EF4-FFF2-40B4-BE49-F238E27FC236}">
                <a16:creationId xmlns:a16="http://schemas.microsoft.com/office/drawing/2014/main" id="{8D27AEB2-F5BF-7A4D-B41A-035583E720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7" name="Rectangle 3">
            <a:extLst>
              <a:ext uri="{FF2B5EF4-FFF2-40B4-BE49-F238E27FC236}">
                <a16:creationId xmlns:a16="http://schemas.microsoft.com/office/drawing/2014/main" id="{90BF665E-EFF8-924B-BC9D-DEF8B0FB87C3}"/>
              </a:ext>
            </a:extLst>
          </p:cNvPr>
          <p:cNvSpPr>
            <a:spLocks noGrp="1" noChangeArrowheads="1"/>
          </p:cNvSpPr>
          <p:nvPr>
            <p:ph type="body" idx="1"/>
          </p:nvPr>
        </p:nvSpPr>
        <p:spPr>
          <a:xfrm>
            <a:off x="533400" y="838200"/>
            <a:ext cx="6324600" cy="2057400"/>
          </a:xfrm>
        </p:spPr>
        <p:txBody>
          <a:bodyPr/>
          <a:lstStyle/>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Dr. Eva Dykes</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1893 – 1986</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Musician, educator. First Seventh-day Adventist woman to receive a Ph.D. in the United States.</a:t>
            </a:r>
          </a:p>
          <a:p>
            <a:pPr eaLnBrk="1" hangingPunct="1">
              <a:lnSpc>
                <a:spcPct val="40000"/>
              </a:lnSpc>
              <a:buFontTx/>
              <a:buNone/>
              <a:defRPr/>
            </a:pPr>
            <a:endParaRPr lang="en-US" altLang="en-US" sz="2400" b="1" dirty="0">
              <a:latin typeface="Book Antiqua" panose="02040602050305030304" pitchFamily="18" charset="0"/>
            </a:endParaRPr>
          </a:p>
        </p:txBody>
      </p:sp>
      <p:sp>
        <p:nvSpPr>
          <p:cNvPr id="14339" name="TextBox 1">
            <a:extLst>
              <a:ext uri="{FF2B5EF4-FFF2-40B4-BE49-F238E27FC236}">
                <a16:creationId xmlns:a16="http://schemas.microsoft.com/office/drawing/2014/main" id="{ED800FAB-F1D4-0941-ABF8-66418FB2EB4A}"/>
              </a:ext>
            </a:extLst>
          </p:cNvPr>
          <p:cNvSpPr txBox="1">
            <a:spLocks noChangeArrowheads="1"/>
          </p:cNvSpPr>
          <p:nvPr/>
        </p:nvSpPr>
        <p:spPr bwMode="auto">
          <a:xfrm>
            <a:off x="2286000" y="3902075"/>
            <a:ext cx="6253163" cy="190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Anna L. </a:t>
            </a:r>
            <a:r>
              <a:rPr lang="en-US" altLang="en-US" sz="2400" b="1" dirty="0" err="1">
                <a:solidFill>
                  <a:srgbClr val="660066"/>
                </a:solidFill>
                <a:latin typeface="Book Antiqua" panose="02040602050305030304" pitchFamily="18" charset="0"/>
              </a:rPr>
              <a:t>Ingels</a:t>
            </a:r>
            <a:r>
              <a:rPr lang="en-US" altLang="en-US" sz="2400" b="1" dirty="0">
                <a:solidFill>
                  <a:srgbClr val="660066"/>
                </a:solidFill>
                <a:latin typeface="Book Antiqua" panose="02040602050305030304" pitchFamily="18" charset="0"/>
              </a:rPr>
              <a:t> Hindson</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1862 – 1933</a:t>
            </a:r>
          </a:p>
          <a:p>
            <a:pPr eaLnBrk="1" hangingPunct="1">
              <a:lnSpc>
                <a:spcPct val="90000"/>
              </a:lnSpc>
              <a:spcBef>
                <a:spcPts val="575"/>
              </a:spcBef>
            </a:pPr>
            <a:r>
              <a:rPr lang="en-US" altLang="en-US" sz="2400" dirty="0">
                <a:latin typeface="Book Antiqua" panose="02040602050305030304" pitchFamily="18" charset="0"/>
              </a:rPr>
              <a:t>Editor, union secretary-treasurer, union departmental director for Youth and Sabbath School. Missionary in Australia.</a:t>
            </a:r>
          </a:p>
        </p:txBody>
      </p:sp>
      <p:pic>
        <p:nvPicPr>
          <p:cNvPr id="14340" name="Picture 3">
            <a:extLst>
              <a:ext uri="{FF2B5EF4-FFF2-40B4-BE49-F238E27FC236}">
                <a16:creationId xmlns:a16="http://schemas.microsoft.com/office/drawing/2014/main" id="{A33F97E7-FCC2-0F48-9790-6046E87B7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3238" y="838200"/>
            <a:ext cx="15335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5">
            <a:extLst>
              <a:ext uri="{FF2B5EF4-FFF2-40B4-BE49-F238E27FC236}">
                <a16:creationId xmlns:a16="http://schemas.microsoft.com/office/drawing/2014/main" id="{ED37F164-4DE0-9642-9633-A196DA9CC5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 y="3949700"/>
            <a:ext cx="14224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4" descr="woman distinguish_03">
            <a:extLst>
              <a:ext uri="{FF2B5EF4-FFF2-40B4-BE49-F238E27FC236}">
                <a16:creationId xmlns:a16="http://schemas.microsoft.com/office/drawing/2014/main" id="{CA4FF91A-60B2-094A-8941-77DBFE9FD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2" name="Rectangle 3">
            <a:extLst>
              <a:ext uri="{FF2B5EF4-FFF2-40B4-BE49-F238E27FC236}">
                <a16:creationId xmlns:a16="http://schemas.microsoft.com/office/drawing/2014/main" id="{BA0998D0-3B9D-5B42-A25C-B3B2E56D3ED5}"/>
              </a:ext>
            </a:extLst>
          </p:cNvPr>
          <p:cNvSpPr>
            <a:spLocks noGrp="1" noChangeArrowheads="1"/>
          </p:cNvSpPr>
          <p:nvPr>
            <p:ph type="body" idx="1"/>
          </p:nvPr>
        </p:nvSpPr>
        <p:spPr>
          <a:xfrm>
            <a:off x="738188" y="782638"/>
            <a:ext cx="6175375" cy="2590800"/>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Louise </a:t>
            </a:r>
            <a:r>
              <a:rPr lang="en-US" altLang="en-US" sz="2400" b="1" dirty="0" err="1">
                <a:solidFill>
                  <a:srgbClr val="660066"/>
                </a:solidFill>
                <a:latin typeface="Book Antiqua" panose="02040602050305030304" pitchFamily="18" charset="0"/>
              </a:rPr>
              <a:t>Kleuser</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b="1" dirty="0">
                <a:solidFill>
                  <a:srgbClr val="660066"/>
                </a:solidFill>
                <a:latin typeface="Book Antiqua" panose="02040602050305030304" pitchFamily="18" charset="0"/>
              </a:rPr>
              <a:t>1890 – 1976</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Bible worker, pastor, evangelist, editor, seminary professor. Conference director of Education; associate secretary of the General Conference Ministerial Association, an editor of the </a:t>
            </a:r>
            <a:r>
              <a:rPr lang="en-US" altLang="en-US" sz="2400" i="1" dirty="0">
                <a:latin typeface="Book Antiqua" panose="02040602050305030304" pitchFamily="18" charset="0"/>
              </a:rPr>
              <a:t>Ministry</a:t>
            </a:r>
            <a:r>
              <a:rPr lang="en-US" altLang="en-US" sz="2400" dirty="0">
                <a:latin typeface="Book Antiqua" panose="02040602050305030304" pitchFamily="18" charset="0"/>
              </a:rPr>
              <a:t> magazine.</a:t>
            </a:r>
          </a:p>
        </p:txBody>
      </p:sp>
      <p:sp>
        <p:nvSpPr>
          <p:cNvPr id="15363" name="TextBox 1">
            <a:extLst>
              <a:ext uri="{FF2B5EF4-FFF2-40B4-BE49-F238E27FC236}">
                <a16:creationId xmlns:a16="http://schemas.microsoft.com/office/drawing/2014/main" id="{89862DFE-E3C8-DD4A-8782-094FA0E1C0BB}"/>
              </a:ext>
            </a:extLst>
          </p:cNvPr>
          <p:cNvSpPr txBox="1">
            <a:spLocks noChangeArrowheads="1"/>
          </p:cNvSpPr>
          <p:nvPr/>
        </p:nvSpPr>
        <p:spPr bwMode="auto">
          <a:xfrm>
            <a:off x="2339975" y="4014788"/>
            <a:ext cx="6075363" cy="257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Anna Knight</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1874 – 1972</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Nurse, educator, Bible worker. First African-American woman missionary. Conference and union departmental director. Served in India and the United States. </a:t>
            </a:r>
          </a:p>
        </p:txBody>
      </p:sp>
      <p:pic>
        <p:nvPicPr>
          <p:cNvPr id="15364" name="Picture 5">
            <a:extLst>
              <a:ext uri="{FF2B5EF4-FFF2-40B4-BE49-F238E27FC236}">
                <a16:creationId xmlns:a16="http://schemas.microsoft.com/office/drawing/2014/main" id="{B02D99D3-2C1D-EF43-99DA-92784137A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3563" y="782638"/>
            <a:ext cx="1501775"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7">
            <a:extLst>
              <a:ext uri="{FF2B5EF4-FFF2-40B4-BE49-F238E27FC236}">
                <a16:creationId xmlns:a16="http://schemas.microsoft.com/office/drawing/2014/main" id="{724BCD72-799C-9942-9398-AE22E2F055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8188" y="3987800"/>
            <a:ext cx="14001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4" descr="woman distinguish_03">
            <a:extLst>
              <a:ext uri="{FF2B5EF4-FFF2-40B4-BE49-F238E27FC236}">
                <a16:creationId xmlns:a16="http://schemas.microsoft.com/office/drawing/2014/main" id="{316CC096-7E2C-5941-8D3D-BAADD66BF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 name="Rectangle 3">
            <a:extLst>
              <a:ext uri="{FF2B5EF4-FFF2-40B4-BE49-F238E27FC236}">
                <a16:creationId xmlns:a16="http://schemas.microsoft.com/office/drawing/2014/main" id="{7726477B-0E35-FF4C-AF99-A540A944C02E}"/>
              </a:ext>
            </a:extLst>
          </p:cNvPr>
          <p:cNvSpPr>
            <a:spLocks noGrp="1" noChangeArrowheads="1"/>
          </p:cNvSpPr>
          <p:nvPr>
            <p:ph type="body" idx="1"/>
          </p:nvPr>
        </p:nvSpPr>
        <p:spPr>
          <a:xfrm>
            <a:off x="644525" y="728663"/>
            <a:ext cx="6248400" cy="2260600"/>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Ana Stahl</a:t>
            </a:r>
          </a:p>
          <a:p>
            <a:pPr marL="0" indent="0" eaLnBrk="1" hangingPunct="1">
              <a:lnSpc>
                <a:spcPct val="90000"/>
              </a:lnSpc>
              <a:buFontTx/>
              <a:buNone/>
            </a:pPr>
            <a:r>
              <a:rPr lang="en-US" altLang="en-US" sz="2400" b="1" dirty="0">
                <a:solidFill>
                  <a:srgbClr val="660066"/>
                </a:solidFill>
                <a:latin typeface="Book Antiqua" panose="02040602050305030304" pitchFamily="18" charset="0"/>
              </a:rPr>
              <a:t>1870 – 1968</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Swedish nurse, educator. Pioneer missionary in South America with her husband for 29 years. Instrumental in establishing Indian church schools.</a:t>
            </a:r>
          </a:p>
        </p:txBody>
      </p:sp>
      <p:sp>
        <p:nvSpPr>
          <p:cNvPr id="16387" name="TextBox 1">
            <a:extLst>
              <a:ext uri="{FF2B5EF4-FFF2-40B4-BE49-F238E27FC236}">
                <a16:creationId xmlns:a16="http://schemas.microsoft.com/office/drawing/2014/main" id="{96702EEC-AAA6-BD4D-B0B4-A018C84A9E5B}"/>
              </a:ext>
            </a:extLst>
          </p:cNvPr>
          <p:cNvSpPr txBox="1">
            <a:spLocks noChangeArrowheads="1"/>
          </p:cNvSpPr>
          <p:nvPr/>
        </p:nvSpPr>
        <p:spPr bwMode="auto">
          <a:xfrm>
            <a:off x="2178050" y="3885433"/>
            <a:ext cx="6248400" cy="157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Marinda (Minnie) Day </a:t>
            </a:r>
            <a:r>
              <a:rPr lang="en-US" altLang="en-US" sz="2400" b="1" dirty="0" err="1">
                <a:solidFill>
                  <a:srgbClr val="660066"/>
                </a:solidFill>
                <a:latin typeface="Book Antiqua" panose="02040602050305030304" pitchFamily="18" charset="0"/>
              </a:rPr>
              <a:t>Sype</a:t>
            </a:r>
            <a:endParaRPr lang="en-US" altLang="en-US" sz="2400" b="1" dirty="0">
              <a:solidFill>
                <a:srgbClr val="660066"/>
              </a:solidFill>
              <a:latin typeface="Book Antiqua" panose="02040602050305030304" pitchFamily="18" charset="0"/>
            </a:endParaRPr>
          </a:p>
          <a:p>
            <a:pPr eaLnBrk="1" hangingPunct="1">
              <a:lnSpc>
                <a:spcPct val="90000"/>
              </a:lnSpc>
              <a:spcBef>
                <a:spcPts val="575"/>
              </a:spcBef>
            </a:pPr>
            <a:r>
              <a:rPr lang="en-US" altLang="en-US" sz="2400" b="1" dirty="0">
                <a:solidFill>
                  <a:srgbClr val="660066"/>
                </a:solidFill>
                <a:latin typeface="Book Antiqua" panose="02040602050305030304" pitchFamily="18" charset="0"/>
              </a:rPr>
              <a:t>1869 – 1956</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Pastor, evangelist, </a:t>
            </a:r>
            <a:r>
              <a:rPr lang="en-US" altLang="en-US" sz="2400" dirty="0">
                <a:solidFill>
                  <a:schemeClr val="accent2">
                    <a:lumMod val="75000"/>
                  </a:schemeClr>
                </a:solidFill>
                <a:latin typeface="Book Antiqua" panose="02040602050305030304" pitchFamily="18" charset="0"/>
              </a:rPr>
              <a:t>licensed minister </a:t>
            </a:r>
            <a:r>
              <a:rPr lang="en-US" altLang="en-US" sz="2400" dirty="0">
                <a:latin typeface="Book Antiqua" panose="02040602050305030304" pitchFamily="18" charset="0"/>
              </a:rPr>
              <a:t>for 54 years. </a:t>
            </a:r>
            <a:r>
              <a:rPr lang="pt-BR" altLang="en-US" sz="2400" dirty="0" err="1">
                <a:latin typeface="Book Antiqua" panose="02040602050305030304" pitchFamily="18" charset="0"/>
              </a:rPr>
              <a:t>Conference</a:t>
            </a:r>
            <a:r>
              <a:rPr lang="pt-BR" altLang="en-US" sz="2400" dirty="0">
                <a:latin typeface="Book Antiqua" panose="02040602050305030304" pitchFamily="18" charset="0"/>
              </a:rPr>
              <a:t> </a:t>
            </a:r>
            <a:r>
              <a:rPr lang="pt-BR" altLang="en-US" sz="2400" dirty="0" err="1">
                <a:latin typeface="Book Antiqua" panose="02040602050305030304" pitchFamily="18" charset="0"/>
              </a:rPr>
              <a:t>departmental</a:t>
            </a:r>
            <a:r>
              <a:rPr lang="pt-BR" altLang="en-US" sz="2400" dirty="0">
                <a:latin typeface="Book Antiqua" panose="02040602050305030304" pitchFamily="18" charset="0"/>
              </a:rPr>
              <a:t> </a:t>
            </a:r>
            <a:r>
              <a:rPr lang="pt-BR" altLang="en-US" sz="2400" dirty="0" err="1">
                <a:latin typeface="Book Antiqua" panose="02040602050305030304" pitchFamily="18" charset="0"/>
              </a:rPr>
              <a:t>director</a:t>
            </a:r>
            <a:r>
              <a:rPr lang="pt-BR" altLang="en-US" sz="2400" dirty="0">
                <a:latin typeface="Book Antiqua" panose="02040602050305030304" pitchFamily="18" charset="0"/>
              </a:rPr>
              <a:t>.</a:t>
            </a:r>
            <a:endParaRPr lang="en-US" altLang="en-US" sz="2400" dirty="0">
              <a:latin typeface="Book Antiqua" panose="02040602050305030304" pitchFamily="18" charset="0"/>
            </a:endParaRPr>
          </a:p>
        </p:txBody>
      </p:sp>
      <p:pic>
        <p:nvPicPr>
          <p:cNvPr id="16388" name="Picture 5">
            <a:extLst>
              <a:ext uri="{FF2B5EF4-FFF2-40B4-BE49-F238E27FC236}">
                <a16:creationId xmlns:a16="http://schemas.microsoft.com/office/drawing/2014/main" id="{A2B56D7D-E211-F344-842A-87BE61D67E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40563" y="709613"/>
            <a:ext cx="1385887" cy="213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9" name="Picture 7">
            <a:extLst>
              <a:ext uri="{FF2B5EF4-FFF2-40B4-BE49-F238E27FC236}">
                <a16:creationId xmlns:a16="http://schemas.microsoft.com/office/drawing/2014/main" id="{517D0F81-0D5B-824E-8CCF-778C5659862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067" y="3885433"/>
            <a:ext cx="14033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4" descr="woman distinguish_02">
            <a:extLst>
              <a:ext uri="{FF2B5EF4-FFF2-40B4-BE49-F238E27FC236}">
                <a16:creationId xmlns:a16="http://schemas.microsoft.com/office/drawing/2014/main" id="{A8C234E2-2DD1-034E-9040-496E17F2F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0" name="Rectangle 2">
            <a:extLst>
              <a:ext uri="{FF2B5EF4-FFF2-40B4-BE49-F238E27FC236}">
                <a16:creationId xmlns:a16="http://schemas.microsoft.com/office/drawing/2014/main" id="{473BC87C-5519-E141-86CD-C9EDE4AAAE61}"/>
              </a:ext>
            </a:extLst>
          </p:cNvPr>
          <p:cNvSpPr>
            <a:spLocks noGrp="1" noChangeArrowheads="1"/>
          </p:cNvSpPr>
          <p:nvPr>
            <p:ph type="title"/>
          </p:nvPr>
        </p:nvSpPr>
        <p:spPr>
          <a:xfrm>
            <a:off x="4252913" y="603250"/>
            <a:ext cx="4876800" cy="914400"/>
          </a:xfrm>
          <a:effectLst>
            <a:outerShdw dist="35921" dir="2700000" algn="ctr" rotWithShape="0">
              <a:schemeClr val="tx1"/>
            </a:outerShdw>
          </a:effectLst>
        </p:spPr>
        <p:txBody>
          <a:bodyPr/>
          <a:lstStyle/>
          <a:p>
            <a:pPr eaLnBrk="1" hangingPunct="1"/>
            <a:r>
              <a:rPr lang="pt-BR" altLang="en-US" sz="4800" b="1" dirty="0">
                <a:solidFill>
                  <a:srgbClr val="FFCCFF"/>
                </a:solidFill>
                <a:latin typeface="Century Gothic" panose="020B0502020202020204" pitchFamily="34" charset="0"/>
              </a:rPr>
              <a:t>1946 – 1996</a:t>
            </a:r>
            <a:br>
              <a:rPr lang="pt-BR" altLang="en-US" sz="4800" b="1" dirty="0">
                <a:solidFill>
                  <a:srgbClr val="FFCCFF"/>
                </a:solidFill>
                <a:latin typeface="Century Gothic" panose="020B0502020202020204" pitchFamily="34" charset="0"/>
              </a:rPr>
            </a:br>
            <a:endParaRPr lang="en-US" altLang="en-US" sz="4800" b="1" dirty="0">
              <a:solidFill>
                <a:srgbClr val="FFCCFF"/>
              </a:solidFill>
              <a:latin typeface="Century Gothic" panose="020B0502020202020204" pitchFamily="34" charset="0"/>
            </a:endParaRPr>
          </a:p>
        </p:txBody>
      </p:sp>
      <p:sp>
        <p:nvSpPr>
          <p:cNvPr id="14339" name="Rectangle 3">
            <a:extLst>
              <a:ext uri="{FF2B5EF4-FFF2-40B4-BE49-F238E27FC236}">
                <a16:creationId xmlns:a16="http://schemas.microsoft.com/office/drawing/2014/main" id="{488D8E61-F805-F34A-87C9-FB93A210E309}"/>
              </a:ext>
            </a:extLst>
          </p:cNvPr>
          <p:cNvSpPr>
            <a:spLocks noGrp="1" noChangeArrowheads="1"/>
          </p:cNvSpPr>
          <p:nvPr>
            <p:ph type="body" idx="1"/>
          </p:nvPr>
        </p:nvSpPr>
        <p:spPr>
          <a:xfrm>
            <a:off x="2514600" y="1338263"/>
            <a:ext cx="4648200" cy="2243137"/>
          </a:xfrm>
        </p:spPr>
        <p:txBody>
          <a:bodyPr/>
          <a:lstStyle/>
          <a:p>
            <a:pPr marL="0" indent="0" eaLnBrk="1" hangingPunct="1">
              <a:lnSpc>
                <a:spcPct val="90000"/>
              </a:lnSpc>
              <a:buFontTx/>
              <a:buNone/>
              <a:defRPr/>
            </a:pPr>
            <a:r>
              <a:rPr lang="pt-BR" altLang="en-US" sz="2400" b="1" dirty="0">
                <a:solidFill>
                  <a:srgbClr val="660066"/>
                </a:solidFill>
                <a:latin typeface="Book Antiqua" panose="02040602050305030304" pitchFamily="18" charset="0"/>
              </a:rPr>
              <a:t>Ana Rosa Alvarado</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Cuban pastor, evangelist, educator, musician for 45 years. Raised numerous churches and reputedly preached in every congregation in Cuba.</a:t>
            </a:r>
            <a:endParaRPr lang="en-US" altLang="en-US" sz="2400" b="1" dirty="0">
              <a:latin typeface="Book Antiqua" panose="02040602050305030304" pitchFamily="18" charset="0"/>
            </a:endParaRPr>
          </a:p>
          <a:p>
            <a:pPr eaLnBrk="1" hangingPunct="1">
              <a:lnSpc>
                <a:spcPct val="40000"/>
              </a:lnSpc>
              <a:buFontTx/>
              <a:buNone/>
              <a:defRPr/>
            </a:pPr>
            <a:endParaRPr lang="en-US" altLang="en-US" sz="2400" b="1" dirty="0">
              <a:latin typeface="Book Antiqua" panose="02040602050305030304" pitchFamily="18" charset="0"/>
            </a:endParaRPr>
          </a:p>
        </p:txBody>
      </p:sp>
      <p:sp>
        <p:nvSpPr>
          <p:cNvPr id="17412" name="TextBox 1">
            <a:extLst>
              <a:ext uri="{FF2B5EF4-FFF2-40B4-BE49-F238E27FC236}">
                <a16:creationId xmlns:a16="http://schemas.microsoft.com/office/drawing/2014/main" id="{E242FCA9-3DEC-6A46-B4B8-6BCFC5E9C92E}"/>
              </a:ext>
            </a:extLst>
          </p:cNvPr>
          <p:cNvSpPr txBox="1">
            <a:spLocks noChangeArrowheads="1"/>
          </p:cNvSpPr>
          <p:nvPr/>
        </p:nvSpPr>
        <p:spPr bwMode="auto">
          <a:xfrm>
            <a:off x="866775" y="3905250"/>
            <a:ext cx="5686425" cy="183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Dr. Nancy </a:t>
            </a:r>
            <a:r>
              <a:rPr lang="en-US" altLang="en-US" sz="2400" b="1" dirty="0" err="1">
                <a:solidFill>
                  <a:srgbClr val="660066"/>
                </a:solidFill>
                <a:latin typeface="Book Antiqua" panose="02040602050305030304" pitchFamily="18" charset="0"/>
              </a:rPr>
              <a:t>Bassham</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Thai educator converted from Buddhism. First director of Family Life and Women’s Ministries in the Asia-Pacific Division.</a:t>
            </a:r>
          </a:p>
        </p:txBody>
      </p:sp>
      <p:pic>
        <p:nvPicPr>
          <p:cNvPr id="17413" name="Picture 3">
            <a:extLst>
              <a:ext uri="{FF2B5EF4-FFF2-40B4-BE49-F238E27FC236}">
                <a16:creationId xmlns:a16="http://schemas.microsoft.com/office/drawing/2014/main" id="{ABDD7CE3-7A59-7041-B296-7146FE08D6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6775" y="1338263"/>
            <a:ext cx="13906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7">
            <a:extLst>
              <a:ext uri="{FF2B5EF4-FFF2-40B4-BE49-F238E27FC236}">
                <a16:creationId xmlns:a16="http://schemas.microsoft.com/office/drawing/2014/main" id="{FDBB4607-0C61-AC49-BBB6-4B28478E57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91350" y="3879850"/>
            <a:ext cx="148113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4" descr="woman distinguish_02">
            <a:extLst>
              <a:ext uri="{FF2B5EF4-FFF2-40B4-BE49-F238E27FC236}">
                <a16:creationId xmlns:a16="http://schemas.microsoft.com/office/drawing/2014/main" id="{C56F896B-B62C-D54D-854B-C6A36876B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a:extLst>
              <a:ext uri="{FF2B5EF4-FFF2-40B4-BE49-F238E27FC236}">
                <a16:creationId xmlns:a16="http://schemas.microsoft.com/office/drawing/2014/main" id="{F07CC1F0-8227-1C40-AAD8-05EDEEEE8453}"/>
              </a:ext>
            </a:extLst>
          </p:cNvPr>
          <p:cNvSpPr>
            <a:spLocks noGrp="1" noChangeArrowheads="1"/>
          </p:cNvSpPr>
          <p:nvPr>
            <p:ph type="body" idx="1"/>
          </p:nvPr>
        </p:nvSpPr>
        <p:spPr>
          <a:xfrm>
            <a:off x="700088" y="3953816"/>
            <a:ext cx="5829300" cy="1917700"/>
          </a:xfrm>
        </p:spPr>
        <p:txBody>
          <a:bodyPr/>
          <a:lstStyle/>
          <a:p>
            <a:pPr eaLnBrk="1" hangingPunct="1">
              <a:lnSpc>
                <a:spcPct val="80000"/>
              </a:lnSpc>
              <a:buFontTx/>
              <a:buNone/>
              <a:defRPr/>
            </a:pPr>
            <a:r>
              <a:rPr lang="en-US" altLang="en-US" sz="2400" b="1" dirty="0">
                <a:solidFill>
                  <a:srgbClr val="660066"/>
                </a:solidFill>
                <a:latin typeface="Book Antiqua" panose="02040602050305030304" pitchFamily="18" charset="0"/>
              </a:rPr>
              <a:t>Del </a:t>
            </a:r>
            <a:r>
              <a:rPr lang="en-US" altLang="en-US" sz="2400" b="1" dirty="0" err="1">
                <a:solidFill>
                  <a:srgbClr val="660066"/>
                </a:solidFill>
                <a:latin typeface="Book Antiqua" panose="02040602050305030304" pitchFamily="18" charset="0"/>
              </a:rPr>
              <a:t>Delker</a:t>
            </a:r>
            <a:endParaRPr lang="en-US" altLang="en-US" sz="2400" b="1" dirty="0">
              <a:solidFill>
                <a:srgbClr val="660066"/>
              </a:solidFill>
              <a:latin typeface="Book Antiqua" panose="02040602050305030304" pitchFamily="18" charset="0"/>
            </a:endParaRPr>
          </a:p>
          <a:p>
            <a:pPr eaLnBrk="1" hangingPunct="1">
              <a:lnSpc>
                <a:spcPct val="80000"/>
              </a:lnSpc>
              <a:buFontTx/>
              <a:buNone/>
              <a:defRPr/>
            </a:pPr>
            <a:r>
              <a:rPr lang="en-US" altLang="en-US" sz="2400" b="1" dirty="0">
                <a:solidFill>
                  <a:srgbClr val="660066"/>
                </a:solidFill>
                <a:latin typeface="Book Antiqua" panose="02040602050305030304" pitchFamily="18" charset="0"/>
              </a:rPr>
              <a:t>1924 – 2018</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Musician. Contralto soloist for the Voice of Prophecy radio broadcast with 70 recording and 32 solo albums.</a:t>
            </a:r>
          </a:p>
        </p:txBody>
      </p:sp>
      <p:sp>
        <p:nvSpPr>
          <p:cNvPr id="18435" name="TextBox 1">
            <a:extLst>
              <a:ext uri="{FF2B5EF4-FFF2-40B4-BE49-F238E27FC236}">
                <a16:creationId xmlns:a16="http://schemas.microsoft.com/office/drawing/2014/main" id="{82E04664-6D2F-B04A-97DA-706FF028DD06}"/>
              </a:ext>
            </a:extLst>
          </p:cNvPr>
          <p:cNvSpPr txBox="1">
            <a:spLocks noChangeArrowheads="1"/>
          </p:cNvSpPr>
          <p:nvPr/>
        </p:nvSpPr>
        <p:spPr bwMode="auto">
          <a:xfrm>
            <a:off x="2552700" y="914400"/>
            <a:ext cx="5676900" cy="1443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Dr. Lyn Behrens</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Australian physician. First woman president of Loma Linda University</a:t>
            </a:r>
            <a:r>
              <a:rPr lang="en-US" altLang="en-US" dirty="0">
                <a:latin typeface="Book Antiqua" panose="02040602050305030304" pitchFamily="18" charset="0"/>
              </a:rPr>
              <a:t>.</a:t>
            </a:r>
          </a:p>
          <a:p>
            <a:pPr eaLnBrk="1" hangingPunct="1"/>
            <a:endParaRPr lang="en-US" altLang="en-US" dirty="0"/>
          </a:p>
        </p:txBody>
      </p:sp>
      <p:pic>
        <p:nvPicPr>
          <p:cNvPr id="18436" name="Picture 5">
            <a:extLst>
              <a:ext uri="{FF2B5EF4-FFF2-40B4-BE49-F238E27FC236}">
                <a16:creationId xmlns:a16="http://schemas.microsoft.com/office/drawing/2014/main" id="{28AEF6C4-45D4-3B48-B1E6-5AAEF7D6A4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213" y="762000"/>
            <a:ext cx="14859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7">
            <a:extLst>
              <a:ext uri="{FF2B5EF4-FFF2-40B4-BE49-F238E27FC236}">
                <a16:creationId xmlns:a16="http://schemas.microsoft.com/office/drawing/2014/main" id="{5E49CB84-387B-7C40-BDCE-8655FF8FB1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40525" y="3953816"/>
            <a:ext cx="14890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4" descr="woman distinguish_02">
            <a:extLst>
              <a:ext uri="{FF2B5EF4-FFF2-40B4-BE49-F238E27FC236}">
                <a16:creationId xmlns:a16="http://schemas.microsoft.com/office/drawing/2014/main" id="{DB184CEE-7D83-D247-9C9A-220930B74B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Rectangle 3">
            <a:extLst>
              <a:ext uri="{FF2B5EF4-FFF2-40B4-BE49-F238E27FC236}">
                <a16:creationId xmlns:a16="http://schemas.microsoft.com/office/drawing/2014/main" id="{09EB0120-3136-D74A-AC41-B24894A23D1B}"/>
              </a:ext>
            </a:extLst>
          </p:cNvPr>
          <p:cNvSpPr>
            <a:spLocks noGrp="1" noChangeArrowheads="1"/>
          </p:cNvSpPr>
          <p:nvPr>
            <p:ph type="body" idx="1"/>
          </p:nvPr>
        </p:nvSpPr>
        <p:spPr>
          <a:xfrm>
            <a:off x="762000" y="685800"/>
            <a:ext cx="6019800" cy="1981200"/>
          </a:xfrm>
        </p:spPr>
        <p:txBody>
          <a:bodyPr/>
          <a:lstStyle/>
          <a:p>
            <a:pPr marL="0" indent="0" eaLnBrk="1" hangingPunct="1">
              <a:lnSpc>
                <a:spcPct val="90000"/>
              </a:lnSpc>
              <a:buFontTx/>
              <a:buNone/>
            </a:pPr>
            <a:r>
              <a:rPr lang="en-US" altLang="en-US" sz="2400" b="1" dirty="0" err="1">
                <a:solidFill>
                  <a:srgbClr val="660066"/>
                </a:solidFill>
                <a:latin typeface="Book Antiqua" panose="02040602050305030304" pitchFamily="18" charset="0"/>
              </a:rPr>
              <a:t>Chessie</a:t>
            </a:r>
            <a:r>
              <a:rPr lang="en-US" altLang="en-US" sz="2400" b="1" dirty="0">
                <a:solidFill>
                  <a:srgbClr val="660066"/>
                </a:solidFill>
                <a:latin typeface="Book Antiqua" panose="02040602050305030304" pitchFamily="18" charset="0"/>
              </a:rPr>
              <a:t> Harris</a:t>
            </a:r>
          </a:p>
          <a:p>
            <a:pPr marL="0" indent="0" eaLnBrk="1" hangingPunct="1">
              <a:lnSpc>
                <a:spcPct val="90000"/>
              </a:lnSpc>
              <a:buFontTx/>
              <a:buNone/>
            </a:pPr>
            <a:r>
              <a:rPr lang="en-US" altLang="en-US" sz="2400" b="1" dirty="0">
                <a:solidFill>
                  <a:srgbClr val="660066"/>
                </a:solidFill>
                <a:latin typeface="Book Antiqua" panose="02040602050305030304" pitchFamily="18" charset="0"/>
              </a:rPr>
              <a:t>1906-1997</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Educator, humanitarian. More than 1200 children have received care at the </a:t>
            </a:r>
          </a:p>
          <a:p>
            <a:pPr marL="0" indent="0" eaLnBrk="1" hangingPunct="1">
              <a:lnSpc>
                <a:spcPct val="90000"/>
              </a:lnSpc>
              <a:buFontTx/>
              <a:buNone/>
            </a:pPr>
            <a:r>
              <a:rPr lang="en-US" altLang="en-US" sz="2400" dirty="0">
                <a:latin typeface="Book Antiqua" panose="02040602050305030304" pitchFamily="18" charset="0"/>
              </a:rPr>
              <a:t>Harris Home.</a:t>
            </a:r>
          </a:p>
        </p:txBody>
      </p:sp>
      <p:pic>
        <p:nvPicPr>
          <p:cNvPr id="19459" name="Picture 2">
            <a:extLst>
              <a:ext uri="{FF2B5EF4-FFF2-40B4-BE49-F238E27FC236}">
                <a16:creationId xmlns:a16="http://schemas.microsoft.com/office/drawing/2014/main" id="{42ABC8E8-C2CA-A145-97A8-52B109785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3100" y="685800"/>
            <a:ext cx="1477963" cy="213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TextBox 3">
            <a:extLst>
              <a:ext uri="{FF2B5EF4-FFF2-40B4-BE49-F238E27FC236}">
                <a16:creationId xmlns:a16="http://schemas.microsoft.com/office/drawing/2014/main" id="{BA15D167-A07C-194D-A910-498DEDDC4C0A}"/>
              </a:ext>
            </a:extLst>
          </p:cNvPr>
          <p:cNvSpPr txBox="1">
            <a:spLocks noChangeArrowheads="1"/>
          </p:cNvSpPr>
          <p:nvPr/>
        </p:nvSpPr>
        <p:spPr bwMode="auto">
          <a:xfrm>
            <a:off x="2514600" y="4000500"/>
            <a:ext cx="6096000"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Jessie Halliwell</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Missionary nurse. With her pilot husband, supplied the only medical care to thousands along the Amazon River for 38 years.</a:t>
            </a:r>
          </a:p>
        </p:txBody>
      </p:sp>
      <p:pic>
        <p:nvPicPr>
          <p:cNvPr id="19461" name="Picture 5">
            <a:extLst>
              <a:ext uri="{FF2B5EF4-FFF2-40B4-BE49-F238E27FC236}">
                <a16:creationId xmlns:a16="http://schemas.microsoft.com/office/drawing/2014/main" id="{189F4500-F57A-C542-8D2B-80FD0E225E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0" y="4000500"/>
            <a:ext cx="150336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3" name="Picture 4" descr="woman distinguish_03">
            <a:extLst>
              <a:ext uri="{FF2B5EF4-FFF2-40B4-BE49-F238E27FC236}">
                <a16:creationId xmlns:a16="http://schemas.microsoft.com/office/drawing/2014/main" id="{DD126BAF-F94F-B047-8E80-56D9829FFB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3">
            <a:extLst>
              <a:ext uri="{FF2B5EF4-FFF2-40B4-BE49-F238E27FC236}">
                <a16:creationId xmlns:a16="http://schemas.microsoft.com/office/drawing/2014/main" id="{B9D444AE-11C8-4541-BAA5-6F17AC4E878C}"/>
              </a:ext>
            </a:extLst>
          </p:cNvPr>
          <p:cNvSpPr>
            <a:spLocks noGrp="1" noChangeArrowheads="1"/>
          </p:cNvSpPr>
          <p:nvPr>
            <p:ph type="body" idx="1"/>
          </p:nvPr>
        </p:nvSpPr>
        <p:spPr>
          <a:xfrm>
            <a:off x="457200" y="808038"/>
            <a:ext cx="8229600" cy="5287962"/>
          </a:xfrm>
        </p:spPr>
        <p:txBody>
          <a:bodyPr/>
          <a:lstStyle/>
          <a:p>
            <a:pPr algn="ctr" eaLnBrk="1" hangingPunct="1">
              <a:lnSpc>
                <a:spcPct val="120000"/>
              </a:lnSpc>
              <a:buFontTx/>
              <a:buNone/>
            </a:pPr>
            <a:endParaRPr lang="en-US" altLang="en-US" sz="2800" b="1" dirty="0">
              <a:solidFill>
                <a:srgbClr val="660066"/>
              </a:solidFill>
              <a:latin typeface="Century Gothic" panose="020B0502020202020204" pitchFamily="34" charset="0"/>
            </a:endParaRPr>
          </a:p>
          <a:p>
            <a:pPr algn="ctr" eaLnBrk="1" hangingPunct="1">
              <a:lnSpc>
                <a:spcPct val="120000"/>
              </a:lnSpc>
              <a:buFontTx/>
              <a:buNone/>
            </a:pPr>
            <a:r>
              <a:rPr lang="en-US" altLang="en-US" sz="2800" b="1" dirty="0">
                <a:solidFill>
                  <a:srgbClr val="660066"/>
                </a:solidFill>
                <a:latin typeface="Century Gothic" panose="020B0502020202020204" pitchFamily="34" charset="0"/>
              </a:rPr>
              <a:t>Women have always played an important part in the work of the church,</a:t>
            </a:r>
          </a:p>
          <a:p>
            <a:pPr algn="ctr" eaLnBrk="1" hangingPunct="1">
              <a:lnSpc>
                <a:spcPct val="120000"/>
              </a:lnSpc>
              <a:buFontTx/>
              <a:buNone/>
            </a:pPr>
            <a:r>
              <a:rPr lang="en-US" altLang="en-US" sz="2800" b="1" dirty="0">
                <a:solidFill>
                  <a:srgbClr val="660066"/>
                </a:solidFill>
                <a:latin typeface="Century Gothic" panose="020B0502020202020204" pitchFamily="34" charset="0"/>
              </a:rPr>
              <a:t>even in biblical times.</a:t>
            </a:r>
          </a:p>
          <a:p>
            <a:pPr algn="ctr" eaLnBrk="1" hangingPunct="1">
              <a:lnSpc>
                <a:spcPct val="120000"/>
              </a:lnSpc>
              <a:buFontTx/>
              <a:buNone/>
            </a:pPr>
            <a:r>
              <a:rPr lang="en-US" altLang="en-US" sz="2800" b="1" dirty="0">
                <a:solidFill>
                  <a:srgbClr val="660066"/>
                </a:solidFill>
                <a:latin typeface="Century Gothic" panose="020B0502020202020204" pitchFamily="34" charset="0"/>
              </a:rPr>
              <a:t>In the history of the Adventist church,</a:t>
            </a:r>
          </a:p>
          <a:p>
            <a:pPr algn="ctr" eaLnBrk="1" hangingPunct="1">
              <a:lnSpc>
                <a:spcPct val="120000"/>
              </a:lnSpc>
              <a:buFontTx/>
              <a:buNone/>
            </a:pPr>
            <a:r>
              <a:rPr lang="en-US" altLang="en-US" sz="2800" b="1" dirty="0">
                <a:solidFill>
                  <a:srgbClr val="660066"/>
                </a:solidFill>
                <a:latin typeface="Century Gothic" panose="020B0502020202020204" pitchFamily="34" charset="0"/>
              </a:rPr>
              <a:t>women have served</a:t>
            </a:r>
          </a:p>
          <a:p>
            <a:pPr algn="ctr" eaLnBrk="1" hangingPunct="1">
              <a:lnSpc>
                <a:spcPct val="120000"/>
              </a:lnSpc>
              <a:buFontTx/>
              <a:buNone/>
            </a:pPr>
            <a:r>
              <a:rPr lang="en-US" altLang="en-US" sz="2800" b="1" dirty="0">
                <a:solidFill>
                  <a:srgbClr val="660066"/>
                </a:solidFill>
                <a:latin typeface="Century Gothic" panose="020B0502020202020204" pitchFamily="34" charset="0"/>
              </a:rPr>
              <a:t>in almost all capacities,</a:t>
            </a:r>
          </a:p>
          <a:p>
            <a:pPr algn="ctr" eaLnBrk="1" hangingPunct="1">
              <a:lnSpc>
                <a:spcPct val="120000"/>
              </a:lnSpc>
              <a:buFontTx/>
              <a:buNone/>
            </a:pPr>
            <a:r>
              <a:rPr lang="en-US" altLang="en-US" sz="2800" b="1" dirty="0">
                <a:solidFill>
                  <a:srgbClr val="660066"/>
                </a:solidFill>
                <a:latin typeface="Century Gothic" panose="020B0502020202020204" pitchFamily="34" charset="0"/>
              </a:rPr>
              <a:t>filling a wide variety of roles.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4" descr="woman distinguish_02">
            <a:extLst>
              <a:ext uri="{FF2B5EF4-FFF2-40B4-BE49-F238E27FC236}">
                <a16:creationId xmlns:a16="http://schemas.microsoft.com/office/drawing/2014/main" id="{A70179A6-C48C-9245-AA87-E433F78BAF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2" name="Rectangle 3">
            <a:extLst>
              <a:ext uri="{FF2B5EF4-FFF2-40B4-BE49-F238E27FC236}">
                <a16:creationId xmlns:a16="http://schemas.microsoft.com/office/drawing/2014/main" id="{D7ECB6DE-CD27-1740-8C60-3BD27E506728}"/>
              </a:ext>
            </a:extLst>
          </p:cNvPr>
          <p:cNvSpPr>
            <a:spLocks noGrp="1" noChangeArrowheads="1"/>
          </p:cNvSpPr>
          <p:nvPr>
            <p:ph type="body" idx="1"/>
          </p:nvPr>
        </p:nvSpPr>
        <p:spPr>
          <a:xfrm>
            <a:off x="457200" y="647604"/>
            <a:ext cx="6096000" cy="2705196"/>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Betty Holbrook</a:t>
            </a:r>
          </a:p>
          <a:p>
            <a:pPr marL="0" indent="0" eaLnBrk="1" hangingPunct="1">
              <a:lnSpc>
                <a:spcPct val="90000"/>
              </a:lnSpc>
              <a:buFontTx/>
              <a:buNone/>
            </a:pPr>
            <a:r>
              <a:rPr lang="en-US" altLang="en-US" sz="2400" b="1" dirty="0">
                <a:solidFill>
                  <a:srgbClr val="660066"/>
                </a:solidFill>
                <a:latin typeface="Book Antiqua" panose="02040602050305030304" pitchFamily="18" charset="0"/>
              </a:rPr>
              <a:t>1924 – 1996</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Teacher, author, missionary to South America. Chairperson of first Women’s Ministries Advisory. General Conference Home and Family Service director and Church Ministries assistant director.</a:t>
            </a:r>
          </a:p>
        </p:txBody>
      </p:sp>
      <p:sp>
        <p:nvSpPr>
          <p:cNvPr id="20483" name="TextBox 1">
            <a:extLst>
              <a:ext uri="{FF2B5EF4-FFF2-40B4-BE49-F238E27FC236}">
                <a16:creationId xmlns:a16="http://schemas.microsoft.com/office/drawing/2014/main" id="{ECE32483-6F1F-0342-B23B-8FAF0339AA34}"/>
              </a:ext>
            </a:extLst>
          </p:cNvPr>
          <p:cNvSpPr txBox="1">
            <a:spLocks noChangeArrowheads="1"/>
          </p:cNvSpPr>
          <p:nvPr/>
        </p:nvSpPr>
        <p:spPr bwMode="auto">
          <a:xfrm>
            <a:off x="2362200" y="3962400"/>
            <a:ext cx="5943600"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a:solidFill>
                  <a:srgbClr val="660066"/>
                </a:solidFill>
                <a:latin typeface="Book Antiqua" panose="02040602050305030304" pitchFamily="18" charset="0"/>
              </a:rPr>
              <a:t>Juanita Kretschmar</a:t>
            </a:r>
            <a:endParaRPr lang="en-US" altLang="en-US" sz="2400">
              <a:solidFill>
                <a:srgbClr val="660066"/>
              </a:solidFill>
              <a:latin typeface="Book Antiqua" panose="02040602050305030304" pitchFamily="18" charset="0"/>
            </a:endParaRPr>
          </a:p>
          <a:p>
            <a:pPr eaLnBrk="1" hangingPunct="1">
              <a:lnSpc>
                <a:spcPct val="90000"/>
              </a:lnSpc>
              <a:spcBef>
                <a:spcPts val="575"/>
              </a:spcBef>
            </a:pPr>
            <a:r>
              <a:rPr lang="en-US" altLang="en-US" sz="2400">
                <a:latin typeface="Book Antiqua" panose="02040602050305030304" pitchFamily="18" charset="0"/>
              </a:rPr>
              <a:t>Humanitarian, prayer warrior, speaker. Started New York City Van Ministry and Good News Network.</a:t>
            </a:r>
          </a:p>
        </p:txBody>
      </p:sp>
      <p:pic>
        <p:nvPicPr>
          <p:cNvPr id="20484" name="Picture 5">
            <a:extLst>
              <a:ext uri="{FF2B5EF4-FFF2-40B4-BE49-F238E27FC236}">
                <a16:creationId xmlns:a16="http://schemas.microsoft.com/office/drawing/2014/main" id="{311BEAE5-0ED0-544F-AEAB-1964473821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0400" y="700088"/>
            <a:ext cx="147320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a:extLst>
              <a:ext uri="{FF2B5EF4-FFF2-40B4-BE49-F238E27FC236}">
                <a16:creationId xmlns:a16="http://schemas.microsoft.com/office/drawing/2014/main" id="{D11B8D4C-461C-5949-A269-8F2A3020A8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6913" y="3962400"/>
            <a:ext cx="1376362"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4" descr="woman distinguish_02">
            <a:extLst>
              <a:ext uri="{FF2B5EF4-FFF2-40B4-BE49-F238E27FC236}">
                <a16:creationId xmlns:a16="http://schemas.microsoft.com/office/drawing/2014/main" id="{287AE7CD-61F2-0944-961A-A5AC725BD6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6" name="Rectangle 3">
            <a:extLst>
              <a:ext uri="{FF2B5EF4-FFF2-40B4-BE49-F238E27FC236}">
                <a16:creationId xmlns:a16="http://schemas.microsoft.com/office/drawing/2014/main" id="{63B78439-99D3-DA4F-9B30-12FA3F952E7D}"/>
              </a:ext>
            </a:extLst>
          </p:cNvPr>
          <p:cNvSpPr>
            <a:spLocks noGrp="1" noChangeArrowheads="1"/>
          </p:cNvSpPr>
          <p:nvPr>
            <p:ph type="body" idx="1"/>
          </p:nvPr>
        </p:nvSpPr>
        <p:spPr>
          <a:xfrm>
            <a:off x="838200" y="709981"/>
            <a:ext cx="5894388" cy="2338019"/>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Elsa </a:t>
            </a:r>
            <a:r>
              <a:rPr lang="en-US" altLang="en-US" sz="2400" b="1" dirty="0" err="1">
                <a:solidFill>
                  <a:srgbClr val="660066"/>
                </a:solidFill>
                <a:latin typeface="Book Antiqua" panose="02040602050305030304" pitchFamily="18" charset="0"/>
              </a:rPr>
              <a:t>Luukkanan</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b="1" dirty="0">
                <a:solidFill>
                  <a:srgbClr val="660066"/>
                </a:solidFill>
                <a:latin typeface="Book Antiqua" panose="02040602050305030304" pitchFamily="18" charset="0"/>
              </a:rPr>
              <a:t>1916 – 1996</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Finnish evangelist and pastor. When male pastors were drafted during WWII, she and other women carried on with the pastoring responsibilities of Finland. </a:t>
            </a:r>
          </a:p>
        </p:txBody>
      </p:sp>
      <p:sp>
        <p:nvSpPr>
          <p:cNvPr id="21507" name="TextBox 1">
            <a:extLst>
              <a:ext uri="{FF2B5EF4-FFF2-40B4-BE49-F238E27FC236}">
                <a16:creationId xmlns:a16="http://schemas.microsoft.com/office/drawing/2014/main" id="{34696EBD-A026-B34C-B1DF-03533AD05C3B}"/>
              </a:ext>
            </a:extLst>
          </p:cNvPr>
          <p:cNvSpPr txBox="1">
            <a:spLocks noChangeArrowheads="1"/>
          </p:cNvSpPr>
          <p:nvPr/>
        </p:nvSpPr>
        <p:spPr bwMode="auto">
          <a:xfrm>
            <a:off x="3111258" y="3942620"/>
            <a:ext cx="5230812" cy="1832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Rose Otis</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First director of General Conference Women’s Ministries Office and Department, 1990-1996. General Conference general field secretary.</a:t>
            </a:r>
          </a:p>
        </p:txBody>
      </p:sp>
      <p:pic>
        <p:nvPicPr>
          <p:cNvPr id="21508" name="Picture 3">
            <a:extLst>
              <a:ext uri="{FF2B5EF4-FFF2-40B4-BE49-F238E27FC236}">
                <a16:creationId xmlns:a16="http://schemas.microsoft.com/office/drawing/2014/main" id="{A16AB2E4-8B97-A142-B3B1-7A328C3FE6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48245" y="709981"/>
            <a:ext cx="139382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5">
            <a:extLst>
              <a:ext uri="{FF2B5EF4-FFF2-40B4-BE49-F238E27FC236}">
                <a16:creationId xmlns:a16="http://schemas.microsoft.com/office/drawing/2014/main" id="{A62A959C-7AF7-984C-A010-9221513EEF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3942620"/>
            <a:ext cx="2093913"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4" descr="woman distinguish_02">
            <a:extLst>
              <a:ext uri="{FF2B5EF4-FFF2-40B4-BE49-F238E27FC236}">
                <a16:creationId xmlns:a16="http://schemas.microsoft.com/office/drawing/2014/main" id="{A886E03D-9727-6A45-BB90-73AD53D0B8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0" name="Rectangle 3">
            <a:extLst>
              <a:ext uri="{FF2B5EF4-FFF2-40B4-BE49-F238E27FC236}">
                <a16:creationId xmlns:a16="http://schemas.microsoft.com/office/drawing/2014/main" id="{9530851D-CF48-204A-9C0B-4B98E2F52849}"/>
              </a:ext>
            </a:extLst>
          </p:cNvPr>
          <p:cNvSpPr>
            <a:spLocks noGrp="1" noChangeArrowheads="1"/>
          </p:cNvSpPr>
          <p:nvPr>
            <p:ph type="body" idx="1"/>
          </p:nvPr>
        </p:nvSpPr>
        <p:spPr>
          <a:xfrm>
            <a:off x="2667000" y="685799"/>
            <a:ext cx="5943600" cy="1928839"/>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Margarete </a:t>
            </a:r>
            <a:r>
              <a:rPr lang="en-US" altLang="en-US" sz="2400" b="1" dirty="0" err="1">
                <a:solidFill>
                  <a:srgbClr val="660066"/>
                </a:solidFill>
                <a:latin typeface="Book Antiqua" panose="02040602050305030304" pitchFamily="18" charset="0"/>
              </a:rPr>
              <a:t>Prange</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German pastor, evangelist. Effective mentor to young ministers who interned under her. Member of the 1989 Women’s Commission.</a:t>
            </a:r>
          </a:p>
        </p:txBody>
      </p:sp>
      <p:sp>
        <p:nvSpPr>
          <p:cNvPr id="22531" name="TextBox 2">
            <a:extLst>
              <a:ext uri="{FF2B5EF4-FFF2-40B4-BE49-F238E27FC236}">
                <a16:creationId xmlns:a16="http://schemas.microsoft.com/office/drawing/2014/main" id="{20ED7974-3AED-794E-A912-EC1AECA4567B}"/>
              </a:ext>
            </a:extLst>
          </p:cNvPr>
          <p:cNvSpPr txBox="1">
            <a:spLocks noChangeArrowheads="1"/>
          </p:cNvSpPr>
          <p:nvPr/>
        </p:nvSpPr>
        <p:spPr bwMode="auto">
          <a:xfrm>
            <a:off x="685800" y="3671107"/>
            <a:ext cx="5638800" cy="2241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Dr. Leona Running</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1917 – 2014</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Professor of ancient languages at the Seventh-day Adventist Theological Seminary for more than 40 years. Knew 17 languages.</a:t>
            </a:r>
          </a:p>
        </p:txBody>
      </p:sp>
      <p:pic>
        <p:nvPicPr>
          <p:cNvPr id="22532" name="Picture 6">
            <a:extLst>
              <a:ext uri="{FF2B5EF4-FFF2-40B4-BE49-F238E27FC236}">
                <a16:creationId xmlns:a16="http://schemas.microsoft.com/office/drawing/2014/main" id="{2E98E76D-8FC4-354E-8D94-ECE2F6CCDA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0263" y="685800"/>
            <a:ext cx="1387475"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8">
            <a:extLst>
              <a:ext uri="{FF2B5EF4-FFF2-40B4-BE49-F238E27FC236}">
                <a16:creationId xmlns:a16="http://schemas.microsoft.com/office/drawing/2014/main" id="{CDDDE0A3-56CE-614C-AE41-C4DD812342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05600" y="3671107"/>
            <a:ext cx="14874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614964" y="1508119"/>
            <a:ext cx="5803900" cy="2124075"/>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Flora </a:t>
            </a:r>
            <a:r>
              <a:rPr lang="en-US" altLang="en-US" sz="2400" b="1" dirty="0" err="1">
                <a:solidFill>
                  <a:srgbClr val="660066"/>
                </a:solidFill>
                <a:latin typeface="Book Antiqua" panose="02040602050305030304" pitchFamily="18" charset="0"/>
              </a:rPr>
              <a:t>Nwamaka</a:t>
            </a:r>
            <a:r>
              <a:rPr lang="en-US" altLang="en-US" sz="2400" b="1" dirty="0">
                <a:solidFill>
                  <a:srgbClr val="660066"/>
                </a:solidFill>
                <a:latin typeface="Book Antiqua" panose="02040602050305030304" pitchFamily="18" charset="0"/>
              </a:rPr>
              <a:t> </a:t>
            </a:r>
            <a:r>
              <a:rPr lang="en-US" altLang="en-US" sz="2400" b="1" dirty="0" err="1">
                <a:solidFill>
                  <a:srgbClr val="660066"/>
                </a:solidFill>
                <a:latin typeface="Book Antiqua" panose="02040602050305030304" pitchFamily="18" charset="0"/>
              </a:rPr>
              <a:t>Abaribe</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Leader, mentor, educator, trainer. Responsible for helping destitute widows in Nigeria to have hope and a future, </a:t>
            </a:r>
            <a:r>
              <a:rPr lang="en-US" altLang="en-US" sz="2400" b="1" dirty="0">
                <a:solidFill>
                  <a:schemeClr val="accent2">
                    <a:lumMod val="75000"/>
                  </a:schemeClr>
                </a:solidFill>
                <a:latin typeface="Book Antiqua" panose="02040602050305030304" pitchFamily="18" charset="0"/>
              </a:rPr>
              <a:t>West-Central Africa Division</a:t>
            </a:r>
            <a:r>
              <a:rPr lang="en-US" altLang="en-US" sz="2400" dirty="0">
                <a:latin typeface="Book Antiqua" panose="02040602050305030304" pitchFamily="18" charset="0"/>
              </a:rPr>
              <a:t>.</a:t>
            </a:r>
          </a:p>
        </p:txBody>
      </p:sp>
      <p:pic>
        <p:nvPicPr>
          <p:cNvPr id="4" name="Picture 3">
            <a:extLst>
              <a:ext uri="{FF2B5EF4-FFF2-40B4-BE49-F238E27FC236}">
                <a16:creationId xmlns:a16="http://schemas.microsoft.com/office/drawing/2014/main" id="{87F6EAD1-4A89-2C47-86EC-FB3BF42A9981}"/>
              </a:ext>
            </a:extLst>
          </p:cNvPr>
          <p:cNvPicPr>
            <a:picLocks noChangeAspect="1"/>
          </p:cNvPicPr>
          <p:nvPr/>
        </p:nvPicPr>
        <p:blipFill>
          <a:blip r:embed="rId4"/>
          <a:stretch>
            <a:fillRect/>
          </a:stretch>
        </p:blipFill>
        <p:spPr>
          <a:xfrm>
            <a:off x="6563928" y="1581022"/>
            <a:ext cx="1754572" cy="2130552"/>
          </a:xfrm>
          <a:prstGeom prst="rect">
            <a:avLst/>
          </a:prstGeom>
        </p:spPr>
      </p:pic>
      <p:pic>
        <p:nvPicPr>
          <p:cNvPr id="6" name="Picture 5">
            <a:extLst>
              <a:ext uri="{FF2B5EF4-FFF2-40B4-BE49-F238E27FC236}">
                <a16:creationId xmlns:a16="http://schemas.microsoft.com/office/drawing/2014/main" id="{A25D9381-1216-1541-AC58-773512F55287}"/>
              </a:ext>
            </a:extLst>
          </p:cNvPr>
          <p:cNvPicPr>
            <a:picLocks noChangeAspect="1"/>
          </p:cNvPicPr>
          <p:nvPr/>
        </p:nvPicPr>
        <p:blipFill>
          <a:blip r:embed="rId5"/>
          <a:stretch>
            <a:fillRect/>
          </a:stretch>
        </p:blipFill>
        <p:spPr>
          <a:xfrm>
            <a:off x="591620" y="3845178"/>
            <a:ext cx="1754572" cy="2130552"/>
          </a:xfrm>
          <a:prstGeom prst="rect">
            <a:avLst/>
          </a:prstGeom>
        </p:spPr>
      </p:pic>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6248400" cy="2906180"/>
          </a:xfrm>
          <a:prstGeom prst="rect">
            <a:avLst/>
          </a:prstGeom>
          <a:noFill/>
        </p:spPr>
        <p:txBody>
          <a:bodyPr wrap="square" rtlCol="0">
            <a:spAutoFit/>
          </a:bodyPr>
          <a:lstStyle/>
          <a:p>
            <a:pPr>
              <a:lnSpc>
                <a:spcPct val="90000"/>
              </a:lnSpc>
              <a:spcBef>
                <a:spcPts val="567"/>
              </a:spcBef>
            </a:pPr>
            <a:r>
              <a:rPr lang="en-US" sz="2400" b="1" dirty="0">
                <a:solidFill>
                  <a:srgbClr val="660066"/>
                </a:solidFill>
                <a:latin typeface="Book Antiqua" panose="02040602050305030304" pitchFamily="18" charset="0"/>
              </a:rPr>
              <a:t>Dr. Rosa Maria Taylor Banks</a:t>
            </a:r>
          </a:p>
          <a:p>
            <a:pPr>
              <a:lnSpc>
                <a:spcPct val="90000"/>
              </a:lnSpc>
              <a:spcBef>
                <a:spcPts val="567"/>
              </a:spcBef>
            </a:pPr>
            <a:r>
              <a:rPr lang="en-US" sz="2400" dirty="0">
                <a:latin typeface="Book Antiqua" panose="02040602050305030304" pitchFamily="18" charset="0"/>
              </a:rPr>
              <a:t>B.S., M.Ed., </a:t>
            </a:r>
            <a:r>
              <a:rPr lang="en-US" sz="2400" dirty="0" err="1">
                <a:latin typeface="Book Antiqua" panose="02040602050305030304" pitchFamily="18" charset="0"/>
              </a:rPr>
              <a:t>Ed.D</a:t>
            </a:r>
            <a:r>
              <a:rPr lang="en-US" sz="2400" dirty="0">
                <a:latin typeface="Book Antiqua" panose="02040602050305030304" pitchFamily="18" charset="0"/>
              </a:rPr>
              <a:t>., L.H.D.</a:t>
            </a:r>
          </a:p>
          <a:p>
            <a:pPr>
              <a:lnSpc>
                <a:spcPct val="90000"/>
              </a:lnSpc>
              <a:spcBef>
                <a:spcPts val="567"/>
              </a:spcBef>
            </a:pPr>
            <a:r>
              <a:rPr lang="en-US" sz="2400" dirty="0">
                <a:latin typeface="Book Antiqua" panose="02040602050305030304" pitchFamily="18" charset="0"/>
              </a:rPr>
              <a:t>Administrator, professor, speaker, writer, authority on diversity. First woman to serve as vice president of Oakwood College. </a:t>
            </a:r>
            <a:r>
              <a:rPr lang="en-US" sz="2400" b="1" dirty="0">
                <a:solidFill>
                  <a:schemeClr val="accent2">
                    <a:lumMod val="75000"/>
                  </a:schemeClr>
                </a:solidFill>
                <a:latin typeface="Book Antiqua" panose="02040602050305030304" pitchFamily="18" charset="0"/>
              </a:rPr>
              <a:t>General Conference </a:t>
            </a:r>
            <a:r>
              <a:rPr lang="en-US" sz="2400" dirty="0">
                <a:latin typeface="Book Antiqua" panose="02040602050305030304" pitchFamily="18" charset="0"/>
              </a:rPr>
              <a:t>associate secretary. Also served as general field secretary and officer of North American Division.</a:t>
            </a:r>
          </a:p>
        </p:txBody>
      </p:sp>
      <p:sp>
        <p:nvSpPr>
          <p:cNvPr id="8" name="Rectangle 2">
            <a:extLst>
              <a:ext uri="{FF2B5EF4-FFF2-40B4-BE49-F238E27FC236}">
                <a16:creationId xmlns:a16="http://schemas.microsoft.com/office/drawing/2014/main" id="{9567372C-859E-6241-8D9B-30DA0547B3AE}"/>
              </a:ext>
            </a:extLst>
          </p:cNvPr>
          <p:cNvSpPr>
            <a:spLocks noGrp="1" noChangeArrowheads="1"/>
          </p:cNvSpPr>
          <p:nvPr>
            <p:ph type="title"/>
          </p:nvPr>
        </p:nvSpPr>
        <p:spPr>
          <a:xfrm>
            <a:off x="614964" y="746002"/>
            <a:ext cx="7848600" cy="914400"/>
          </a:xfrm>
          <a:effectLst>
            <a:outerShdw dist="35921" dir="2700000" algn="ctr" rotWithShape="0">
              <a:schemeClr val="tx1"/>
            </a:outerShdw>
          </a:effectLst>
        </p:spPr>
        <p:txBody>
          <a:bodyPr/>
          <a:lstStyle/>
          <a:p>
            <a:pPr algn="l" eaLnBrk="1" hangingPunct="1"/>
            <a:r>
              <a:rPr lang="pt-BR" altLang="en-US" sz="4800" b="1" dirty="0">
                <a:solidFill>
                  <a:srgbClr val="FFCCFF"/>
                </a:solidFill>
                <a:latin typeface="Century Gothic" panose="020B0502020202020204" pitchFamily="34" charset="0"/>
              </a:rPr>
              <a:t>1997 – </a:t>
            </a:r>
            <a:r>
              <a:rPr lang="pt-BR" altLang="en-US" sz="4800" b="1" dirty="0" err="1">
                <a:solidFill>
                  <a:srgbClr val="FFCCFF"/>
                </a:solidFill>
                <a:latin typeface="Century Gothic" panose="020B0502020202020204" pitchFamily="34" charset="0"/>
              </a:rPr>
              <a:t>to</a:t>
            </a:r>
            <a:r>
              <a:rPr lang="pt-BR" altLang="en-US" sz="4800" b="1" dirty="0">
                <a:solidFill>
                  <a:srgbClr val="FFCCFF"/>
                </a:solidFill>
                <a:latin typeface="Century Gothic" panose="020B0502020202020204" pitchFamily="34" charset="0"/>
              </a:rPr>
              <a:t> </a:t>
            </a:r>
            <a:r>
              <a:rPr lang="pt-BR" altLang="en-US" sz="4800" b="1" dirty="0" err="1">
                <a:solidFill>
                  <a:srgbClr val="FFCCFF"/>
                </a:solidFill>
                <a:latin typeface="Century Gothic" panose="020B0502020202020204" pitchFamily="34" charset="0"/>
              </a:rPr>
              <a:t>the</a:t>
            </a:r>
            <a:r>
              <a:rPr lang="pt-BR" altLang="en-US" sz="4800" b="1" dirty="0">
                <a:solidFill>
                  <a:srgbClr val="FFCCFF"/>
                </a:solidFill>
                <a:latin typeface="Century Gothic" panose="020B0502020202020204" pitchFamily="34" charset="0"/>
              </a:rPr>
              <a:t> </a:t>
            </a:r>
            <a:r>
              <a:rPr lang="pt-BR" altLang="en-US" sz="4800" b="1" dirty="0" err="1">
                <a:solidFill>
                  <a:srgbClr val="FFCCFF"/>
                </a:solidFill>
                <a:latin typeface="Century Gothic" panose="020B0502020202020204" pitchFamily="34" charset="0"/>
              </a:rPr>
              <a:t>present</a:t>
            </a:r>
            <a:br>
              <a:rPr lang="pt-BR" altLang="en-US" sz="4800" b="1" dirty="0">
                <a:solidFill>
                  <a:srgbClr val="FFCCFF"/>
                </a:solidFill>
                <a:latin typeface="Century Gothic" panose="020B0502020202020204" pitchFamily="34" charset="0"/>
              </a:rPr>
            </a:br>
            <a:endParaRPr lang="en-US" altLang="en-US" sz="4800" b="1" dirty="0">
              <a:solidFill>
                <a:srgbClr val="FFCCFF"/>
              </a:solidFill>
              <a:latin typeface="Century Gothic" panose="020B0502020202020204" pitchFamily="34" charset="0"/>
            </a:endParaRPr>
          </a:p>
        </p:txBody>
      </p:sp>
    </p:spTree>
    <p:extLst>
      <p:ext uri="{BB962C8B-B14F-4D97-AF65-F5344CB8AC3E}">
        <p14:creationId xmlns:p14="http://schemas.microsoft.com/office/powerpoint/2010/main" val="2750386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57409" y="685800"/>
            <a:ext cx="5803900" cy="2514600"/>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Miriam de Azevedo Berg</a:t>
            </a:r>
          </a:p>
          <a:p>
            <a:pPr marL="0" indent="0" eaLnBrk="1" hangingPunct="1">
              <a:lnSpc>
                <a:spcPct val="90000"/>
              </a:lnSpc>
              <a:buFontTx/>
              <a:buNone/>
            </a:pPr>
            <a:r>
              <a:rPr lang="en-US" altLang="en-US" sz="2400" dirty="0">
                <a:latin typeface="Book Antiqua" panose="02040602050305030304" pitchFamily="18" charset="0"/>
              </a:rPr>
              <a:t>Educator, teacher, mentor, Children’s Ministries pioneer in </a:t>
            </a:r>
            <a:r>
              <a:rPr lang="en-US" altLang="en-US" sz="2400" b="1" dirty="0">
                <a:solidFill>
                  <a:schemeClr val="accent2">
                    <a:lumMod val="75000"/>
                  </a:schemeClr>
                </a:solidFill>
                <a:latin typeface="Book Antiqua" panose="02040602050305030304" pitchFamily="18" charset="0"/>
              </a:rPr>
              <a:t>South American Division</a:t>
            </a:r>
            <a:r>
              <a:rPr lang="en-US" altLang="en-US" sz="2400" dirty="0">
                <a:latin typeface="Book Antiqua" panose="02040602050305030304" pitchFamily="18" charset="0"/>
              </a:rPr>
              <a:t>. Frontier missionary in Mozambique under persecution. Dedicated her life to empower women to serve.</a:t>
            </a:r>
          </a:p>
        </p:txBody>
      </p:sp>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6248400" cy="2496837"/>
          </a:xfrm>
          <a:prstGeom prst="rect">
            <a:avLst/>
          </a:prstGeom>
          <a:noFill/>
        </p:spPr>
        <p:txBody>
          <a:bodyPr wrap="square" rtlCol="0">
            <a:spAutoFit/>
          </a:bodyPr>
          <a:lstStyle/>
          <a:p>
            <a:pPr>
              <a:lnSpc>
                <a:spcPct val="90000"/>
              </a:lnSpc>
              <a:spcBef>
                <a:spcPts val="567"/>
              </a:spcBef>
            </a:pPr>
            <a:r>
              <a:rPr lang="en-US" sz="2400" b="1" dirty="0" err="1">
                <a:solidFill>
                  <a:srgbClr val="660066"/>
                </a:solidFill>
                <a:latin typeface="Book Antiqua" panose="02040602050305030304" pitchFamily="18" charset="0"/>
              </a:rPr>
              <a:t>Agness</a:t>
            </a:r>
            <a:r>
              <a:rPr lang="en-US" sz="2400" b="1" dirty="0">
                <a:solidFill>
                  <a:srgbClr val="660066"/>
                </a:solidFill>
                <a:latin typeface="Book Antiqua" panose="02040602050305030304" pitchFamily="18" charset="0"/>
              </a:rPr>
              <a:t> </a:t>
            </a:r>
            <a:r>
              <a:rPr lang="en-US" sz="2400" b="1" dirty="0" err="1">
                <a:solidFill>
                  <a:srgbClr val="660066"/>
                </a:solidFill>
                <a:latin typeface="Book Antiqua" panose="02040602050305030304" pitchFamily="18" charset="0"/>
              </a:rPr>
              <a:t>Bakuluma</a:t>
            </a:r>
            <a:r>
              <a:rPr lang="en-US" sz="2400" b="1" dirty="0">
                <a:solidFill>
                  <a:srgbClr val="660066"/>
                </a:solidFill>
                <a:latin typeface="Book Antiqua" panose="02040602050305030304" pitchFamily="18" charset="0"/>
              </a:rPr>
              <a:t> </a:t>
            </a:r>
            <a:r>
              <a:rPr lang="en-US" sz="2400" b="1" dirty="0" err="1">
                <a:solidFill>
                  <a:srgbClr val="660066"/>
                </a:solidFill>
                <a:latin typeface="Book Antiqua" panose="02040602050305030304" pitchFamily="18" charset="0"/>
              </a:rPr>
              <a:t>Chirwa</a:t>
            </a:r>
            <a:endParaRPr lang="en-US" sz="2400" b="1" dirty="0">
              <a:solidFill>
                <a:srgbClr val="660066"/>
              </a:solidFill>
              <a:latin typeface="Book Antiqua" panose="02040602050305030304" pitchFamily="18" charset="0"/>
            </a:endParaRPr>
          </a:p>
          <a:p>
            <a:pPr>
              <a:lnSpc>
                <a:spcPct val="90000"/>
              </a:lnSpc>
              <a:spcBef>
                <a:spcPts val="567"/>
              </a:spcBef>
            </a:pPr>
            <a:r>
              <a:rPr lang="en-US" sz="2400" dirty="0">
                <a:latin typeface="Book Antiqua" panose="02040602050305030304" pitchFamily="18" charset="0"/>
              </a:rPr>
              <a:t>Evangelist, teacher, mentor, entrepreneur, counselor. First volunteer Women’s Ministries director. Know in Zambia as ‘Mother General’ because of her leadership qualities, </a:t>
            </a:r>
            <a:r>
              <a:rPr lang="en-US" sz="2400" b="1" dirty="0">
                <a:solidFill>
                  <a:schemeClr val="accent2">
                    <a:lumMod val="75000"/>
                  </a:schemeClr>
                </a:solidFill>
                <a:latin typeface="Book Antiqua" panose="02040602050305030304" pitchFamily="18" charset="0"/>
              </a:rPr>
              <a:t>Southern Africa-Indian Ocean Division</a:t>
            </a:r>
            <a:r>
              <a:rPr lang="en-US" sz="2400" dirty="0">
                <a:latin typeface="Book Antiqua" panose="02040602050305030304" pitchFamily="18" charset="0"/>
              </a:rPr>
              <a:t>.</a:t>
            </a:r>
          </a:p>
        </p:txBody>
      </p:sp>
      <p:pic>
        <p:nvPicPr>
          <p:cNvPr id="5" name="Picture 4">
            <a:extLst>
              <a:ext uri="{FF2B5EF4-FFF2-40B4-BE49-F238E27FC236}">
                <a16:creationId xmlns:a16="http://schemas.microsoft.com/office/drawing/2014/main" id="{F4D212B3-E051-2F42-B1BB-6FF8C96DEF55}"/>
              </a:ext>
            </a:extLst>
          </p:cNvPr>
          <p:cNvPicPr>
            <a:picLocks noChangeAspect="1"/>
          </p:cNvPicPr>
          <p:nvPr/>
        </p:nvPicPr>
        <p:blipFill>
          <a:blip r:embed="rId4"/>
          <a:stretch>
            <a:fillRect/>
          </a:stretch>
        </p:blipFill>
        <p:spPr>
          <a:xfrm>
            <a:off x="609600" y="762000"/>
            <a:ext cx="1644285" cy="2130552"/>
          </a:xfrm>
          <a:prstGeom prst="rect">
            <a:avLst/>
          </a:prstGeom>
        </p:spPr>
      </p:pic>
      <p:pic>
        <p:nvPicPr>
          <p:cNvPr id="6" name="Picture 5">
            <a:extLst>
              <a:ext uri="{FF2B5EF4-FFF2-40B4-BE49-F238E27FC236}">
                <a16:creationId xmlns:a16="http://schemas.microsoft.com/office/drawing/2014/main" id="{F32D25FD-20D2-8D4D-A8A1-4C324F82EB9B}"/>
              </a:ext>
            </a:extLst>
          </p:cNvPr>
          <p:cNvPicPr>
            <a:picLocks noChangeAspect="1"/>
          </p:cNvPicPr>
          <p:nvPr/>
        </p:nvPicPr>
        <p:blipFill>
          <a:blip r:embed="rId5"/>
          <a:stretch>
            <a:fillRect/>
          </a:stretch>
        </p:blipFill>
        <p:spPr>
          <a:xfrm>
            <a:off x="657223" y="3988054"/>
            <a:ext cx="1549037" cy="2130552"/>
          </a:xfrm>
          <a:prstGeom prst="rect">
            <a:avLst/>
          </a:prstGeom>
        </p:spPr>
      </p:pic>
    </p:spTree>
    <p:extLst>
      <p:ext uri="{BB962C8B-B14F-4D97-AF65-F5344CB8AC3E}">
        <p14:creationId xmlns:p14="http://schemas.microsoft.com/office/powerpoint/2010/main" val="40123828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59565" y="3804912"/>
            <a:ext cx="5803900" cy="1910088"/>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Hong, Xiao Mei</a:t>
            </a:r>
          </a:p>
          <a:p>
            <a:pPr marL="0" indent="0" eaLnBrk="1" hangingPunct="1">
              <a:lnSpc>
                <a:spcPct val="90000"/>
              </a:lnSpc>
              <a:buFontTx/>
              <a:buNone/>
            </a:pPr>
            <a:r>
              <a:rPr lang="en-US" altLang="en-US" sz="2400" dirty="0">
                <a:latin typeface="Book Antiqua" panose="02040602050305030304" pitchFamily="18" charset="0"/>
              </a:rPr>
              <a:t>Pastor and evangelist. Raised up 800-member church congregation and training facility for Adventist leaders in China, </a:t>
            </a:r>
            <a:r>
              <a:rPr lang="en-US" altLang="en-US" sz="2400" b="1" dirty="0">
                <a:solidFill>
                  <a:schemeClr val="accent2">
                    <a:lumMod val="75000"/>
                  </a:schemeClr>
                </a:solidFill>
                <a:latin typeface="Book Antiqua" panose="02040602050305030304" pitchFamily="18" charset="0"/>
              </a:rPr>
              <a:t>Northern-Asia Pacific Division</a:t>
            </a:r>
            <a:r>
              <a:rPr lang="en-US" altLang="en-US" sz="2400" dirty="0">
                <a:latin typeface="Book Antiqua" panose="02040602050305030304" pitchFamily="18" charset="0"/>
              </a:rPr>
              <a:t>.</a:t>
            </a:r>
          </a:p>
        </p:txBody>
      </p:sp>
      <p:sp>
        <p:nvSpPr>
          <p:cNvPr id="7" name="TextBox 6">
            <a:extLst>
              <a:ext uri="{FF2B5EF4-FFF2-40B4-BE49-F238E27FC236}">
                <a16:creationId xmlns:a16="http://schemas.microsoft.com/office/drawing/2014/main" id="{AC2B37B3-95D3-154A-B42A-99486DB2B0F9}"/>
              </a:ext>
            </a:extLst>
          </p:cNvPr>
          <p:cNvSpPr txBox="1"/>
          <p:nvPr/>
        </p:nvSpPr>
        <p:spPr>
          <a:xfrm>
            <a:off x="2623564" y="708338"/>
            <a:ext cx="6248400" cy="1499321"/>
          </a:xfrm>
          <a:prstGeom prst="rect">
            <a:avLst/>
          </a:prstGeom>
          <a:noFill/>
        </p:spPr>
        <p:txBody>
          <a:bodyPr wrap="square" rtlCol="0">
            <a:spAutoFit/>
          </a:bodyPr>
          <a:lstStyle/>
          <a:p>
            <a:pPr>
              <a:lnSpc>
                <a:spcPct val="90000"/>
              </a:lnSpc>
              <a:spcBef>
                <a:spcPts val="567"/>
              </a:spcBef>
            </a:pPr>
            <a:r>
              <a:rPr lang="en-US" sz="2400" b="1" dirty="0">
                <a:solidFill>
                  <a:srgbClr val="660066"/>
                </a:solidFill>
                <a:latin typeface="Book Antiqua" panose="02040602050305030304" pitchFamily="18" charset="0"/>
              </a:rPr>
              <a:t>Carole </a:t>
            </a:r>
            <a:r>
              <a:rPr lang="en-US" sz="2400" b="1" dirty="0" err="1">
                <a:solidFill>
                  <a:srgbClr val="660066"/>
                </a:solidFill>
                <a:latin typeface="Book Antiqua" panose="02040602050305030304" pitchFamily="18" charset="0"/>
              </a:rPr>
              <a:t>Ferch</a:t>
            </a:r>
            <a:r>
              <a:rPr lang="en-US" sz="2400" b="1" dirty="0">
                <a:solidFill>
                  <a:srgbClr val="660066"/>
                </a:solidFill>
                <a:latin typeface="Book Antiqua" panose="02040602050305030304" pitchFamily="18" charset="0"/>
              </a:rPr>
              <a:t>-Johnson</a:t>
            </a:r>
          </a:p>
          <a:p>
            <a:pPr>
              <a:lnSpc>
                <a:spcPct val="90000"/>
              </a:lnSpc>
              <a:spcBef>
                <a:spcPts val="567"/>
              </a:spcBef>
            </a:pPr>
            <a:r>
              <a:rPr lang="en-US" sz="2400" dirty="0">
                <a:latin typeface="Book Antiqua" panose="02040602050305030304" pitchFamily="18" charset="0"/>
              </a:rPr>
              <a:t>Bible worker, evangelist, counselor, writer. Women’s Ministries pioneer in the </a:t>
            </a:r>
            <a:r>
              <a:rPr lang="en-US" sz="2400" b="1" dirty="0">
                <a:solidFill>
                  <a:schemeClr val="accent2">
                    <a:lumMod val="75000"/>
                  </a:schemeClr>
                </a:solidFill>
                <a:latin typeface="Book Antiqua" panose="02040602050305030304" pitchFamily="18" charset="0"/>
              </a:rPr>
              <a:t>South Pacific Division</a:t>
            </a:r>
            <a:r>
              <a:rPr lang="en-US" sz="2400" dirty="0">
                <a:latin typeface="Book Antiqua" panose="02040602050305030304" pitchFamily="18" charset="0"/>
              </a:rPr>
              <a:t>.</a:t>
            </a:r>
          </a:p>
        </p:txBody>
      </p:sp>
      <p:pic>
        <p:nvPicPr>
          <p:cNvPr id="3" name="Picture 2">
            <a:extLst>
              <a:ext uri="{FF2B5EF4-FFF2-40B4-BE49-F238E27FC236}">
                <a16:creationId xmlns:a16="http://schemas.microsoft.com/office/drawing/2014/main" id="{5F9F54A6-5A9E-7348-BC90-190FE3489159}"/>
              </a:ext>
            </a:extLst>
          </p:cNvPr>
          <p:cNvPicPr>
            <a:picLocks noChangeAspect="1"/>
          </p:cNvPicPr>
          <p:nvPr/>
        </p:nvPicPr>
        <p:blipFill>
          <a:blip r:embed="rId4"/>
          <a:stretch>
            <a:fillRect/>
          </a:stretch>
        </p:blipFill>
        <p:spPr>
          <a:xfrm>
            <a:off x="800635" y="3804912"/>
            <a:ext cx="1569089" cy="2130552"/>
          </a:xfrm>
          <a:prstGeom prst="rect">
            <a:avLst/>
          </a:prstGeom>
        </p:spPr>
      </p:pic>
      <p:pic>
        <p:nvPicPr>
          <p:cNvPr id="6" name="Picture 5">
            <a:extLst>
              <a:ext uri="{FF2B5EF4-FFF2-40B4-BE49-F238E27FC236}">
                <a16:creationId xmlns:a16="http://schemas.microsoft.com/office/drawing/2014/main" id="{F40BCE71-4D2E-4045-B25E-DE97D4F73EA4}"/>
              </a:ext>
            </a:extLst>
          </p:cNvPr>
          <p:cNvPicPr>
            <a:picLocks noChangeAspect="1"/>
          </p:cNvPicPr>
          <p:nvPr/>
        </p:nvPicPr>
        <p:blipFill>
          <a:blip r:embed="rId5"/>
          <a:stretch>
            <a:fillRect/>
          </a:stretch>
        </p:blipFill>
        <p:spPr>
          <a:xfrm>
            <a:off x="747999" y="685800"/>
            <a:ext cx="1674363" cy="2130552"/>
          </a:xfrm>
          <a:prstGeom prst="rect">
            <a:avLst/>
          </a:prstGeom>
        </p:spPr>
      </p:pic>
    </p:spTree>
    <p:extLst>
      <p:ext uri="{BB962C8B-B14F-4D97-AF65-F5344CB8AC3E}">
        <p14:creationId xmlns:p14="http://schemas.microsoft.com/office/powerpoint/2010/main" val="33171418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825500" y="914400"/>
            <a:ext cx="5803900" cy="2514600"/>
          </a:xfrm>
        </p:spPr>
        <p:txBody>
          <a:bodyPr/>
          <a:lstStyle/>
          <a:p>
            <a:pPr marL="0" indent="0" eaLnBrk="1" hangingPunct="1">
              <a:lnSpc>
                <a:spcPct val="90000"/>
              </a:lnSpc>
              <a:buFontTx/>
              <a:buNone/>
            </a:pPr>
            <a:r>
              <a:rPr lang="en-US" altLang="en-US" sz="2400" b="1" dirty="0" err="1">
                <a:solidFill>
                  <a:srgbClr val="660066"/>
                </a:solidFill>
                <a:latin typeface="Book Antiqua" panose="02040602050305030304" pitchFamily="18" charset="0"/>
              </a:rPr>
              <a:t>Birthe</a:t>
            </a:r>
            <a:r>
              <a:rPr lang="en-US" altLang="en-US" sz="2400" b="1" dirty="0">
                <a:solidFill>
                  <a:srgbClr val="660066"/>
                </a:solidFill>
                <a:latin typeface="Book Antiqua" panose="02040602050305030304" pitchFamily="18" charset="0"/>
              </a:rPr>
              <a:t> </a:t>
            </a:r>
            <a:r>
              <a:rPr lang="en-US" altLang="en-US" sz="2400" b="1" dirty="0" err="1">
                <a:solidFill>
                  <a:srgbClr val="660066"/>
                </a:solidFill>
                <a:latin typeface="Book Antiqua" panose="02040602050305030304" pitchFamily="18" charset="0"/>
              </a:rPr>
              <a:t>Kendel</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Teacher, physiotherapist, counselor for victims of sexual abuse. First director of Women’s Ministries in the </a:t>
            </a:r>
            <a:r>
              <a:rPr lang="en-US" altLang="en-US" sz="2400" b="1" dirty="0">
                <a:solidFill>
                  <a:schemeClr val="accent2">
                    <a:lumMod val="75000"/>
                  </a:schemeClr>
                </a:solidFill>
                <a:latin typeface="Book Antiqua" panose="02040602050305030304" pitchFamily="18" charset="0"/>
              </a:rPr>
              <a:t>Trans-European Division</a:t>
            </a:r>
            <a:r>
              <a:rPr lang="en-US" altLang="en-US" sz="2400" dirty="0">
                <a:latin typeface="Book Antiqua" panose="02040602050305030304" pitchFamily="18" charset="0"/>
              </a:rPr>
              <a:t>. Missionary in many countries.</a:t>
            </a:r>
          </a:p>
        </p:txBody>
      </p:sp>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6248400" cy="2240613"/>
          </a:xfrm>
          <a:prstGeom prst="rect">
            <a:avLst/>
          </a:prstGeom>
          <a:noFill/>
        </p:spPr>
        <p:txBody>
          <a:bodyPr wrap="square" rtlCol="0">
            <a:spAutoFit/>
          </a:bodyPr>
          <a:lstStyle/>
          <a:p>
            <a:pPr>
              <a:lnSpc>
                <a:spcPct val="90000"/>
              </a:lnSpc>
              <a:spcBef>
                <a:spcPts val="567"/>
              </a:spcBef>
            </a:pPr>
            <a:r>
              <a:rPr lang="en-US" sz="2400" b="1" dirty="0">
                <a:solidFill>
                  <a:srgbClr val="660066"/>
                </a:solidFill>
                <a:latin typeface="Book Antiqua" panose="02040602050305030304" pitchFamily="18" charset="0"/>
              </a:rPr>
              <a:t>Hepzibah Kore</a:t>
            </a:r>
          </a:p>
          <a:p>
            <a:pPr>
              <a:lnSpc>
                <a:spcPct val="90000"/>
              </a:lnSpc>
              <a:spcBef>
                <a:spcPts val="567"/>
              </a:spcBef>
            </a:pPr>
            <a:r>
              <a:rPr lang="en-US" sz="2400" dirty="0">
                <a:latin typeface="Book Antiqua" panose="02040602050305030304" pitchFamily="18" charset="0"/>
              </a:rPr>
              <a:t>Teacher, evangelist, leader. Founder of adult literacy program in India, “Never Too Late to Learn,” helping more than 50,000 women and their families, </a:t>
            </a:r>
            <a:r>
              <a:rPr lang="en-US" sz="2400" b="1" dirty="0">
                <a:solidFill>
                  <a:schemeClr val="accent2">
                    <a:lumMod val="75000"/>
                  </a:schemeClr>
                </a:solidFill>
                <a:latin typeface="Book Antiqua" panose="02040602050305030304" pitchFamily="18" charset="0"/>
              </a:rPr>
              <a:t>Southern Asia Division</a:t>
            </a:r>
            <a:r>
              <a:rPr lang="en-US" sz="2400" dirty="0">
                <a:latin typeface="Book Antiqua" panose="02040602050305030304" pitchFamily="18" charset="0"/>
              </a:rPr>
              <a:t>.</a:t>
            </a:r>
          </a:p>
          <a:p>
            <a:pPr>
              <a:lnSpc>
                <a:spcPct val="90000"/>
              </a:lnSpc>
              <a:spcBef>
                <a:spcPts val="567"/>
              </a:spcBef>
            </a:pPr>
            <a:endParaRPr lang="en-US" sz="2400" b="1" dirty="0">
              <a:solidFill>
                <a:srgbClr val="660066"/>
              </a:solidFill>
              <a:latin typeface="Book Antiqua" panose="02040602050305030304" pitchFamily="18" charset="0"/>
            </a:endParaRPr>
          </a:p>
        </p:txBody>
      </p:sp>
      <p:pic>
        <p:nvPicPr>
          <p:cNvPr id="3" name="Picture 2">
            <a:extLst>
              <a:ext uri="{FF2B5EF4-FFF2-40B4-BE49-F238E27FC236}">
                <a16:creationId xmlns:a16="http://schemas.microsoft.com/office/drawing/2014/main" id="{9F16D780-E172-9C4C-B6E9-ED6EBFB83FB6}"/>
              </a:ext>
            </a:extLst>
          </p:cNvPr>
          <p:cNvPicPr>
            <a:picLocks noChangeAspect="1"/>
          </p:cNvPicPr>
          <p:nvPr/>
        </p:nvPicPr>
        <p:blipFill>
          <a:blip r:embed="rId4"/>
          <a:stretch>
            <a:fillRect/>
          </a:stretch>
        </p:blipFill>
        <p:spPr>
          <a:xfrm>
            <a:off x="6629400" y="861885"/>
            <a:ext cx="1549037" cy="2130552"/>
          </a:xfrm>
          <a:prstGeom prst="rect">
            <a:avLst/>
          </a:prstGeom>
        </p:spPr>
      </p:pic>
      <p:pic>
        <p:nvPicPr>
          <p:cNvPr id="5" name="Picture 4">
            <a:extLst>
              <a:ext uri="{FF2B5EF4-FFF2-40B4-BE49-F238E27FC236}">
                <a16:creationId xmlns:a16="http://schemas.microsoft.com/office/drawing/2014/main" id="{470131B1-E166-1D45-B12A-662467EE4BAF}"/>
              </a:ext>
            </a:extLst>
          </p:cNvPr>
          <p:cNvPicPr>
            <a:picLocks noChangeAspect="1"/>
          </p:cNvPicPr>
          <p:nvPr/>
        </p:nvPicPr>
        <p:blipFill>
          <a:blip r:embed="rId5"/>
          <a:stretch>
            <a:fillRect/>
          </a:stretch>
        </p:blipFill>
        <p:spPr>
          <a:xfrm>
            <a:off x="746589" y="3780033"/>
            <a:ext cx="1719481" cy="2130552"/>
          </a:xfrm>
          <a:prstGeom prst="rect">
            <a:avLst/>
          </a:prstGeom>
        </p:spPr>
      </p:pic>
    </p:spTree>
    <p:extLst>
      <p:ext uri="{BB962C8B-B14F-4D97-AF65-F5344CB8AC3E}">
        <p14:creationId xmlns:p14="http://schemas.microsoft.com/office/powerpoint/2010/main" val="29284135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57409" y="685800"/>
            <a:ext cx="5803900" cy="2514600"/>
          </a:xfrm>
        </p:spPr>
        <p:txBody>
          <a:bodyPr/>
          <a:lstStyle/>
          <a:p>
            <a:pPr marL="0" indent="0" eaLnBrk="1" hangingPunct="1">
              <a:lnSpc>
                <a:spcPct val="90000"/>
              </a:lnSpc>
              <a:buFontTx/>
              <a:buNone/>
            </a:pPr>
            <a:r>
              <a:rPr lang="en-US" altLang="en-US" sz="2400" b="1" dirty="0" err="1">
                <a:solidFill>
                  <a:srgbClr val="660066"/>
                </a:solidFill>
                <a:latin typeface="Book Antiqua" panose="02040602050305030304" pitchFamily="18" charset="0"/>
              </a:rPr>
              <a:t>Jerusha</a:t>
            </a:r>
            <a:r>
              <a:rPr lang="en-US" altLang="en-US" sz="2400" b="1" dirty="0">
                <a:solidFill>
                  <a:srgbClr val="660066"/>
                </a:solidFill>
                <a:latin typeface="Book Antiqua" panose="02040602050305030304" pitchFamily="18" charset="0"/>
              </a:rPr>
              <a:t> </a:t>
            </a:r>
            <a:r>
              <a:rPr lang="en-US" altLang="en-US" sz="2400" b="1" dirty="0" err="1">
                <a:solidFill>
                  <a:srgbClr val="660066"/>
                </a:solidFill>
                <a:latin typeface="Book Antiqua" panose="02040602050305030304" pitchFamily="18" charset="0"/>
              </a:rPr>
              <a:t>Muga</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Evangelist, writer. Union director for Women’s and Children’s Ministries and Sabbath School department. Ministers to dignitaries in Kenya, </a:t>
            </a:r>
            <a:r>
              <a:rPr lang="en-US" altLang="en-US" sz="2400" b="1" dirty="0">
                <a:solidFill>
                  <a:schemeClr val="accent2">
                    <a:lumMod val="75000"/>
                  </a:schemeClr>
                </a:solidFill>
                <a:latin typeface="Book Antiqua" panose="02040602050305030304" pitchFamily="18" charset="0"/>
              </a:rPr>
              <a:t>East-Central Africa Division</a:t>
            </a:r>
            <a:r>
              <a:rPr lang="en-US" altLang="en-US" sz="2400" dirty="0">
                <a:latin typeface="Book Antiqua" panose="02040602050305030304" pitchFamily="18" charset="0"/>
              </a:rPr>
              <a:t>.</a:t>
            </a:r>
          </a:p>
        </p:txBody>
      </p:sp>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6248400" cy="2164119"/>
          </a:xfrm>
          <a:prstGeom prst="rect">
            <a:avLst/>
          </a:prstGeom>
          <a:noFill/>
        </p:spPr>
        <p:txBody>
          <a:bodyPr wrap="square" rtlCol="0">
            <a:spAutoFit/>
          </a:bodyPr>
          <a:lstStyle/>
          <a:p>
            <a:pPr>
              <a:lnSpc>
                <a:spcPct val="90000"/>
              </a:lnSpc>
              <a:spcBef>
                <a:spcPts val="567"/>
              </a:spcBef>
            </a:pPr>
            <a:r>
              <a:rPr lang="en-US" sz="2400" b="1" dirty="0">
                <a:solidFill>
                  <a:srgbClr val="660066"/>
                </a:solidFill>
                <a:latin typeface="Book Antiqua" panose="02040602050305030304" pitchFamily="18" charset="0"/>
              </a:rPr>
              <a:t>Olga </a:t>
            </a:r>
            <a:r>
              <a:rPr lang="en-US" sz="2400" b="1" dirty="0" err="1">
                <a:solidFill>
                  <a:srgbClr val="660066"/>
                </a:solidFill>
                <a:latin typeface="Book Antiqua" panose="02040602050305030304" pitchFamily="18" charset="0"/>
              </a:rPr>
              <a:t>Murga</a:t>
            </a:r>
            <a:endParaRPr lang="en-US" sz="2400" b="1" dirty="0">
              <a:solidFill>
                <a:srgbClr val="660066"/>
              </a:solidFill>
              <a:latin typeface="Book Antiqua" panose="02040602050305030304" pitchFamily="18" charset="0"/>
            </a:endParaRPr>
          </a:p>
          <a:p>
            <a:pPr>
              <a:lnSpc>
                <a:spcPct val="90000"/>
              </a:lnSpc>
              <a:spcBef>
                <a:spcPts val="567"/>
              </a:spcBef>
            </a:pPr>
            <a:r>
              <a:rPr lang="en-US" sz="2400" dirty="0">
                <a:latin typeface="Book Antiqua" panose="02040602050305030304" pitchFamily="18" charset="0"/>
              </a:rPr>
              <a:t>Evangelist, preacher, church planter. Women’s Ministries pioneer in Russia. Through her more than 70 evangelistic programs, 3,038 people were baptized in </a:t>
            </a:r>
            <a:r>
              <a:rPr lang="en-US" sz="2400" b="1" dirty="0">
                <a:solidFill>
                  <a:schemeClr val="accent2">
                    <a:lumMod val="75000"/>
                  </a:schemeClr>
                </a:solidFill>
                <a:latin typeface="Book Antiqua" panose="02040602050305030304" pitchFamily="18" charset="0"/>
              </a:rPr>
              <a:t>Euro-Asia Division</a:t>
            </a:r>
            <a:r>
              <a:rPr lang="en-US" sz="2400" dirty="0">
                <a:latin typeface="Book Antiqua" panose="02040602050305030304" pitchFamily="18" charset="0"/>
              </a:rPr>
              <a:t>.</a:t>
            </a:r>
          </a:p>
        </p:txBody>
      </p:sp>
      <p:pic>
        <p:nvPicPr>
          <p:cNvPr id="5" name="Picture 4">
            <a:extLst>
              <a:ext uri="{FF2B5EF4-FFF2-40B4-BE49-F238E27FC236}">
                <a16:creationId xmlns:a16="http://schemas.microsoft.com/office/drawing/2014/main" id="{B2661CDF-6648-C042-9146-E6FA4EAD3E70}"/>
              </a:ext>
            </a:extLst>
          </p:cNvPr>
          <p:cNvPicPr>
            <a:picLocks noChangeAspect="1"/>
          </p:cNvPicPr>
          <p:nvPr/>
        </p:nvPicPr>
        <p:blipFill>
          <a:blip r:embed="rId4"/>
          <a:stretch>
            <a:fillRect/>
          </a:stretch>
        </p:blipFill>
        <p:spPr>
          <a:xfrm>
            <a:off x="726689" y="3840708"/>
            <a:ext cx="1549037" cy="2130552"/>
          </a:xfrm>
          <a:prstGeom prst="rect">
            <a:avLst/>
          </a:prstGeom>
        </p:spPr>
      </p:pic>
    </p:spTree>
    <p:extLst>
      <p:ext uri="{BB962C8B-B14F-4D97-AF65-F5344CB8AC3E}">
        <p14:creationId xmlns:p14="http://schemas.microsoft.com/office/powerpoint/2010/main" val="2428214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57409" y="685800"/>
            <a:ext cx="5803900" cy="2514600"/>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Ingrid Naumann</a:t>
            </a:r>
          </a:p>
          <a:p>
            <a:pPr marL="0" indent="0" eaLnBrk="1" hangingPunct="1">
              <a:lnSpc>
                <a:spcPct val="90000"/>
              </a:lnSpc>
              <a:buFontTx/>
              <a:buNone/>
            </a:pPr>
            <a:r>
              <a:rPr lang="en-US" altLang="en-US" sz="2400" dirty="0">
                <a:latin typeface="Book Antiqua" panose="02040602050305030304" pitchFamily="18" charset="0"/>
              </a:rPr>
              <a:t>Evangelist, motivator, mentor. Pioneer in establishing Women’s Ministries, especially in German-speaking countries, </a:t>
            </a:r>
            <a:r>
              <a:rPr lang="en-US" altLang="en-US" sz="2400" b="1" dirty="0">
                <a:solidFill>
                  <a:schemeClr val="accent2">
                    <a:lumMod val="75000"/>
                  </a:schemeClr>
                </a:solidFill>
                <a:latin typeface="Book Antiqua" panose="02040602050305030304" pitchFamily="18" charset="0"/>
              </a:rPr>
              <a:t>Inter-European Division</a:t>
            </a:r>
            <a:r>
              <a:rPr lang="en-US" altLang="en-US" sz="2400" dirty="0">
                <a:latin typeface="Book Antiqua" panose="02040602050305030304" pitchFamily="18" charset="0"/>
              </a:rPr>
              <a:t>.</a:t>
            </a:r>
          </a:p>
        </p:txBody>
      </p:sp>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6248400" cy="1498872"/>
          </a:xfrm>
          <a:prstGeom prst="rect">
            <a:avLst/>
          </a:prstGeom>
          <a:noFill/>
        </p:spPr>
        <p:txBody>
          <a:bodyPr wrap="square" rtlCol="0">
            <a:spAutoFit/>
          </a:bodyPr>
          <a:lstStyle/>
          <a:p>
            <a:pPr>
              <a:lnSpc>
                <a:spcPct val="90000"/>
              </a:lnSpc>
              <a:spcBef>
                <a:spcPts val="567"/>
              </a:spcBef>
            </a:pPr>
            <a:r>
              <a:rPr lang="en-US" sz="2400" b="1" dirty="0">
                <a:solidFill>
                  <a:srgbClr val="660066"/>
                </a:solidFill>
                <a:latin typeface="Book Antiqua" panose="02040602050305030304" pitchFamily="18" charset="0"/>
              </a:rPr>
              <a:t>Esther Dias </a:t>
            </a:r>
            <a:r>
              <a:rPr lang="en-US" sz="2400" b="1" dirty="0" err="1">
                <a:solidFill>
                  <a:srgbClr val="660066"/>
                </a:solidFill>
                <a:latin typeface="Book Antiqua" panose="02040602050305030304" pitchFamily="18" charset="0"/>
              </a:rPr>
              <a:t>Sablon</a:t>
            </a:r>
            <a:endParaRPr lang="en-US" sz="2400" b="1" dirty="0">
              <a:solidFill>
                <a:srgbClr val="660066"/>
              </a:solidFill>
              <a:latin typeface="Book Antiqua" panose="02040602050305030304" pitchFamily="18" charset="0"/>
            </a:endParaRPr>
          </a:p>
          <a:p>
            <a:pPr>
              <a:lnSpc>
                <a:spcPct val="90000"/>
              </a:lnSpc>
              <a:spcBef>
                <a:spcPts val="567"/>
              </a:spcBef>
            </a:pPr>
            <a:r>
              <a:rPr lang="en-US" sz="2400" dirty="0">
                <a:latin typeface="Book Antiqua" panose="02040602050305030304" pitchFamily="18" charset="0"/>
              </a:rPr>
              <a:t>Educator. First woman president of Cuba Adventist Theological Seminary, </a:t>
            </a:r>
            <a:r>
              <a:rPr lang="en-US" sz="2400" b="1" dirty="0">
                <a:solidFill>
                  <a:schemeClr val="accent2">
                    <a:lumMod val="75000"/>
                  </a:schemeClr>
                </a:solidFill>
                <a:latin typeface="Book Antiqua" panose="02040602050305030304" pitchFamily="18" charset="0"/>
              </a:rPr>
              <a:t>Inter-American Division</a:t>
            </a:r>
            <a:r>
              <a:rPr lang="en-US" sz="2400" dirty="0">
                <a:latin typeface="Book Antiqua" panose="02040602050305030304" pitchFamily="18" charset="0"/>
              </a:rPr>
              <a:t>.</a:t>
            </a:r>
          </a:p>
        </p:txBody>
      </p:sp>
      <p:pic>
        <p:nvPicPr>
          <p:cNvPr id="3" name="Picture 2">
            <a:extLst>
              <a:ext uri="{FF2B5EF4-FFF2-40B4-BE49-F238E27FC236}">
                <a16:creationId xmlns:a16="http://schemas.microsoft.com/office/drawing/2014/main" id="{A30A8C7F-92C5-C84D-8220-B82FEE0B7131}"/>
              </a:ext>
            </a:extLst>
          </p:cNvPr>
          <p:cNvPicPr>
            <a:picLocks noChangeAspect="1"/>
          </p:cNvPicPr>
          <p:nvPr/>
        </p:nvPicPr>
        <p:blipFill>
          <a:blip r:embed="rId4"/>
          <a:stretch>
            <a:fillRect/>
          </a:stretch>
        </p:blipFill>
        <p:spPr>
          <a:xfrm>
            <a:off x="914400" y="716622"/>
            <a:ext cx="1373579" cy="2130552"/>
          </a:xfrm>
          <a:prstGeom prst="rect">
            <a:avLst/>
          </a:prstGeom>
        </p:spPr>
      </p:pic>
    </p:spTree>
    <p:extLst>
      <p:ext uri="{BB962C8B-B14F-4D97-AF65-F5344CB8AC3E}">
        <p14:creationId xmlns:p14="http://schemas.microsoft.com/office/powerpoint/2010/main" val="21603684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4" descr="woman distinguish_04">
            <a:extLst>
              <a:ext uri="{FF2B5EF4-FFF2-40B4-BE49-F238E27FC236}">
                <a16:creationId xmlns:a16="http://schemas.microsoft.com/office/drawing/2014/main" id="{CED2F922-BA5D-9646-9E4B-8C2B8BA37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6" name="Rectangle 3">
            <a:extLst>
              <a:ext uri="{FF2B5EF4-FFF2-40B4-BE49-F238E27FC236}">
                <a16:creationId xmlns:a16="http://schemas.microsoft.com/office/drawing/2014/main" id="{AEB7CF23-B430-BE4F-B6AF-B330C95B7CDE}"/>
              </a:ext>
            </a:extLst>
          </p:cNvPr>
          <p:cNvSpPr>
            <a:spLocks noGrp="1" noChangeArrowheads="1"/>
          </p:cNvSpPr>
          <p:nvPr>
            <p:ph type="body" idx="1"/>
          </p:nvPr>
        </p:nvSpPr>
        <p:spPr>
          <a:xfrm>
            <a:off x="2557409" y="685800"/>
            <a:ext cx="5803900" cy="2514600"/>
          </a:xfrm>
        </p:spPr>
        <p:txBody>
          <a:bodyPr/>
          <a:lstStyle/>
          <a:p>
            <a:pPr marL="0" indent="0" eaLnBrk="1" hangingPunct="1">
              <a:lnSpc>
                <a:spcPct val="90000"/>
              </a:lnSpc>
              <a:buFontTx/>
              <a:buNone/>
            </a:pPr>
            <a:r>
              <a:rPr lang="en-US" altLang="en-US" sz="2400" b="1" dirty="0">
                <a:solidFill>
                  <a:srgbClr val="660066"/>
                </a:solidFill>
                <a:latin typeface="Book Antiqua" panose="02040602050305030304" pitchFamily="18" charset="0"/>
              </a:rPr>
              <a:t>Elizabeth </a:t>
            </a:r>
            <a:r>
              <a:rPr lang="en-US" altLang="en-US" sz="2400" b="1" dirty="0" err="1">
                <a:solidFill>
                  <a:srgbClr val="660066"/>
                </a:solidFill>
                <a:latin typeface="Book Antiqua" panose="02040602050305030304" pitchFamily="18" charset="0"/>
              </a:rPr>
              <a:t>Sterndale</a:t>
            </a:r>
            <a:endParaRPr lang="en-US" altLang="en-US" sz="2400" b="1" dirty="0">
              <a:solidFill>
                <a:srgbClr val="660066"/>
              </a:solidFill>
              <a:latin typeface="Book Antiqua" panose="02040602050305030304" pitchFamily="18" charset="0"/>
            </a:endParaRPr>
          </a:p>
          <a:p>
            <a:pPr marL="0" indent="0" eaLnBrk="1" hangingPunct="1">
              <a:lnSpc>
                <a:spcPct val="90000"/>
              </a:lnSpc>
              <a:buFontTx/>
              <a:buNone/>
            </a:pPr>
            <a:r>
              <a:rPr lang="en-US" altLang="en-US" sz="2400" dirty="0">
                <a:latin typeface="Book Antiqua" panose="02040602050305030304" pitchFamily="18" charset="0"/>
              </a:rPr>
              <a:t>Registered nurse. First director of Women’s Ministries in </a:t>
            </a:r>
            <a:r>
              <a:rPr lang="en-US" altLang="en-US" sz="2400" b="1" dirty="0">
                <a:solidFill>
                  <a:schemeClr val="accent2">
                    <a:lumMod val="75000"/>
                  </a:schemeClr>
                </a:solidFill>
                <a:latin typeface="Book Antiqua" panose="02040602050305030304" pitchFamily="18" charset="0"/>
              </a:rPr>
              <a:t>North American Division</a:t>
            </a:r>
            <a:r>
              <a:rPr lang="en-US" altLang="en-US" sz="2400" dirty="0">
                <a:solidFill>
                  <a:schemeClr val="accent2">
                    <a:lumMod val="75000"/>
                  </a:schemeClr>
                </a:solidFill>
                <a:latin typeface="Book Antiqua" panose="02040602050305030304" pitchFamily="18" charset="0"/>
              </a:rPr>
              <a:t> </a:t>
            </a:r>
            <a:r>
              <a:rPr lang="en-US" altLang="en-US" sz="2400" dirty="0">
                <a:latin typeface="Book Antiqua" panose="02040602050305030304" pitchFamily="18" charset="0"/>
              </a:rPr>
              <a:t>and general field secretary of the division.</a:t>
            </a:r>
          </a:p>
        </p:txBody>
      </p:sp>
      <p:sp>
        <p:nvSpPr>
          <p:cNvPr id="7" name="TextBox 6">
            <a:extLst>
              <a:ext uri="{FF2B5EF4-FFF2-40B4-BE49-F238E27FC236}">
                <a16:creationId xmlns:a16="http://schemas.microsoft.com/office/drawing/2014/main" id="{AC2B37B3-95D3-154A-B42A-99486DB2B0F9}"/>
              </a:ext>
            </a:extLst>
          </p:cNvPr>
          <p:cNvSpPr txBox="1"/>
          <p:nvPr/>
        </p:nvSpPr>
        <p:spPr>
          <a:xfrm>
            <a:off x="2590800" y="3804912"/>
            <a:ext cx="5867400" cy="1831271"/>
          </a:xfrm>
          <a:prstGeom prst="rect">
            <a:avLst/>
          </a:prstGeom>
          <a:noFill/>
        </p:spPr>
        <p:txBody>
          <a:bodyPr wrap="square" rtlCol="0">
            <a:spAutoFit/>
          </a:bodyPr>
          <a:lstStyle/>
          <a:p>
            <a:pPr>
              <a:lnSpc>
                <a:spcPct val="90000"/>
              </a:lnSpc>
              <a:spcBef>
                <a:spcPts val="567"/>
              </a:spcBef>
            </a:pPr>
            <a:r>
              <a:rPr lang="en-US" sz="2400" b="1" dirty="0" err="1">
                <a:solidFill>
                  <a:srgbClr val="660066"/>
                </a:solidFill>
                <a:latin typeface="Book Antiqua" panose="02040602050305030304" pitchFamily="18" charset="0"/>
              </a:rPr>
              <a:t>Consolacion</a:t>
            </a:r>
            <a:r>
              <a:rPr lang="en-US" sz="2400" b="1" dirty="0">
                <a:solidFill>
                  <a:srgbClr val="660066"/>
                </a:solidFill>
                <a:latin typeface="Book Antiqua" panose="02040602050305030304" pitchFamily="18" charset="0"/>
              </a:rPr>
              <a:t> </a:t>
            </a:r>
            <a:r>
              <a:rPr lang="en-US" sz="2400" b="1" dirty="0" err="1">
                <a:solidFill>
                  <a:srgbClr val="660066"/>
                </a:solidFill>
                <a:latin typeface="Book Antiqua" panose="02040602050305030304" pitchFamily="18" charset="0"/>
              </a:rPr>
              <a:t>Tauro</a:t>
            </a:r>
            <a:endParaRPr lang="en-US" sz="2400" b="1" dirty="0">
              <a:solidFill>
                <a:srgbClr val="660066"/>
              </a:solidFill>
              <a:latin typeface="Book Antiqua" panose="02040602050305030304" pitchFamily="18" charset="0"/>
            </a:endParaRPr>
          </a:p>
          <a:p>
            <a:pPr>
              <a:lnSpc>
                <a:spcPct val="90000"/>
              </a:lnSpc>
              <a:spcBef>
                <a:spcPts val="567"/>
              </a:spcBef>
            </a:pPr>
            <a:r>
              <a:rPr lang="en-US" sz="2400" dirty="0">
                <a:latin typeface="Book Antiqua" panose="02040602050305030304" pitchFamily="18" charset="0"/>
              </a:rPr>
              <a:t>Leader, church elder, preacher, educator. Women’s Ministries pioneer in the Philippines. Served for 47 years in </a:t>
            </a:r>
            <a:r>
              <a:rPr lang="en-US" sz="2400" b="1" dirty="0">
                <a:solidFill>
                  <a:schemeClr val="accent2">
                    <a:lumMod val="75000"/>
                  </a:schemeClr>
                </a:solidFill>
                <a:latin typeface="Book Antiqua" panose="02040602050305030304" pitchFamily="18" charset="0"/>
              </a:rPr>
              <a:t>Southern Asia-Pacific Division</a:t>
            </a:r>
            <a:r>
              <a:rPr lang="en-US" sz="2400" dirty="0">
                <a:latin typeface="Book Antiqua" panose="02040602050305030304" pitchFamily="18" charset="0"/>
              </a:rPr>
              <a:t>.</a:t>
            </a:r>
          </a:p>
        </p:txBody>
      </p:sp>
      <p:pic>
        <p:nvPicPr>
          <p:cNvPr id="3" name="Picture 2">
            <a:extLst>
              <a:ext uri="{FF2B5EF4-FFF2-40B4-BE49-F238E27FC236}">
                <a16:creationId xmlns:a16="http://schemas.microsoft.com/office/drawing/2014/main" id="{2010EF78-0213-1F4F-BEA6-2EB621C5595B}"/>
              </a:ext>
            </a:extLst>
          </p:cNvPr>
          <p:cNvPicPr>
            <a:picLocks noChangeAspect="1"/>
          </p:cNvPicPr>
          <p:nvPr/>
        </p:nvPicPr>
        <p:blipFill>
          <a:blip r:embed="rId4"/>
          <a:stretch>
            <a:fillRect/>
          </a:stretch>
        </p:blipFill>
        <p:spPr>
          <a:xfrm>
            <a:off x="685800" y="3841728"/>
            <a:ext cx="1644285" cy="2130552"/>
          </a:xfrm>
          <a:prstGeom prst="rect">
            <a:avLst/>
          </a:prstGeom>
        </p:spPr>
      </p:pic>
      <p:pic>
        <p:nvPicPr>
          <p:cNvPr id="5" name="Picture 4">
            <a:extLst>
              <a:ext uri="{FF2B5EF4-FFF2-40B4-BE49-F238E27FC236}">
                <a16:creationId xmlns:a16="http://schemas.microsoft.com/office/drawing/2014/main" id="{70F26F1C-482F-1A43-BAE5-2D0A017F8003}"/>
              </a:ext>
            </a:extLst>
          </p:cNvPr>
          <p:cNvPicPr>
            <a:picLocks noChangeAspect="1"/>
          </p:cNvPicPr>
          <p:nvPr/>
        </p:nvPicPr>
        <p:blipFill>
          <a:blip r:embed="rId5"/>
          <a:stretch>
            <a:fillRect/>
          </a:stretch>
        </p:blipFill>
        <p:spPr>
          <a:xfrm>
            <a:off x="610604" y="685800"/>
            <a:ext cx="1719481" cy="2130552"/>
          </a:xfrm>
          <a:prstGeom prst="rect">
            <a:avLst/>
          </a:prstGeom>
        </p:spPr>
      </p:pic>
    </p:spTree>
    <p:extLst>
      <p:ext uri="{BB962C8B-B14F-4D97-AF65-F5344CB8AC3E}">
        <p14:creationId xmlns:p14="http://schemas.microsoft.com/office/powerpoint/2010/main" val="17660383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woman distinguish_02">
            <a:extLst>
              <a:ext uri="{FF2B5EF4-FFF2-40B4-BE49-F238E27FC236}">
                <a16:creationId xmlns:a16="http://schemas.microsoft.com/office/drawing/2014/main" id="{07CBD8D0-A52F-4949-B92F-1F467E2C84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85"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3">
            <a:extLst>
              <a:ext uri="{FF2B5EF4-FFF2-40B4-BE49-F238E27FC236}">
                <a16:creationId xmlns:a16="http://schemas.microsoft.com/office/drawing/2014/main" id="{B9D444AE-11C8-4541-BAA5-6F17AC4E878C}"/>
              </a:ext>
            </a:extLst>
          </p:cNvPr>
          <p:cNvSpPr>
            <a:spLocks noGrp="1" noChangeArrowheads="1"/>
          </p:cNvSpPr>
          <p:nvPr>
            <p:ph type="body" idx="1"/>
          </p:nvPr>
        </p:nvSpPr>
        <p:spPr>
          <a:xfrm>
            <a:off x="3733800" y="808038"/>
            <a:ext cx="4953000" cy="5135562"/>
          </a:xfrm>
        </p:spPr>
        <p:txBody>
          <a:bodyPr/>
          <a:lstStyle/>
          <a:p>
            <a:pPr algn="ctr" eaLnBrk="1" hangingPunct="1">
              <a:lnSpc>
                <a:spcPct val="120000"/>
              </a:lnSpc>
              <a:buFontTx/>
              <a:buNone/>
            </a:pPr>
            <a:r>
              <a:rPr lang="en-US" altLang="en-US" sz="2800" b="1" dirty="0">
                <a:solidFill>
                  <a:srgbClr val="660066"/>
                </a:solidFill>
                <a:latin typeface="Century Gothic" panose="020B0502020202020204" pitchFamily="34" charset="0"/>
              </a:rPr>
              <a:t>It is important that we take note of their accomplishments, to encourage us to persevere and to inspire future generations to take up the tasks their forebears faithfully carried.</a:t>
            </a:r>
          </a:p>
        </p:txBody>
      </p:sp>
    </p:spTree>
    <p:extLst>
      <p:ext uri="{BB962C8B-B14F-4D97-AF65-F5344CB8AC3E}">
        <p14:creationId xmlns:p14="http://schemas.microsoft.com/office/powerpoint/2010/main" val="2269086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4" descr="woman distinguish_01">
            <a:extLst>
              <a:ext uri="{FF2B5EF4-FFF2-40B4-BE49-F238E27FC236}">
                <a16:creationId xmlns:a16="http://schemas.microsoft.com/office/drawing/2014/main" id="{CF361EDD-EF1D-BD45-B677-8B5FC070B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4" name="Rectangle 3">
            <a:extLst>
              <a:ext uri="{FF2B5EF4-FFF2-40B4-BE49-F238E27FC236}">
                <a16:creationId xmlns:a16="http://schemas.microsoft.com/office/drawing/2014/main" id="{5C881D49-929A-674B-A92C-1B99500E9C03}"/>
              </a:ext>
            </a:extLst>
          </p:cNvPr>
          <p:cNvSpPr>
            <a:spLocks noGrp="1" noChangeArrowheads="1"/>
          </p:cNvSpPr>
          <p:nvPr>
            <p:ph type="body" idx="1"/>
          </p:nvPr>
        </p:nvSpPr>
        <p:spPr>
          <a:xfrm>
            <a:off x="3429000" y="2255838"/>
            <a:ext cx="5257800" cy="2773362"/>
          </a:xfrm>
        </p:spPr>
        <p:txBody>
          <a:bodyPr/>
          <a:lstStyle/>
          <a:p>
            <a:pPr algn="ctr" eaLnBrk="1" hangingPunct="1">
              <a:buFontTx/>
              <a:buNone/>
            </a:pPr>
            <a:r>
              <a:rPr lang="en-US" altLang="en-US" b="1">
                <a:latin typeface="Gill Sans MT Condensed" panose="020B0506020104020203" pitchFamily="34" charset="77"/>
              </a:rPr>
              <a:t>General Conference</a:t>
            </a:r>
          </a:p>
          <a:p>
            <a:pPr algn="ctr" eaLnBrk="1" hangingPunct="1">
              <a:buFontTx/>
              <a:buNone/>
            </a:pPr>
            <a:r>
              <a:rPr lang="en-US" altLang="en-US" b="1">
                <a:latin typeface="Gill Sans MT Condensed" panose="020B0506020104020203" pitchFamily="34" charset="77"/>
              </a:rPr>
              <a:t>Department of</a:t>
            </a:r>
          </a:p>
          <a:p>
            <a:pPr algn="ctr" eaLnBrk="1" hangingPunct="1">
              <a:buFontTx/>
              <a:buNone/>
            </a:pPr>
            <a:r>
              <a:rPr lang="en-US" altLang="en-US" b="1">
                <a:latin typeface="Gill Sans MT Condensed" panose="020B0506020104020203" pitchFamily="34" charset="77"/>
              </a:rPr>
              <a:t>Women’s Ministries</a:t>
            </a:r>
          </a:p>
        </p:txBody>
      </p:sp>
      <p:sp>
        <p:nvSpPr>
          <p:cNvPr id="23556" name="Text Box 6">
            <a:extLst>
              <a:ext uri="{FF2B5EF4-FFF2-40B4-BE49-F238E27FC236}">
                <a16:creationId xmlns:a16="http://schemas.microsoft.com/office/drawing/2014/main" id="{6482781D-1427-3A48-80E8-EF9DC79E6BE0}"/>
              </a:ext>
            </a:extLst>
          </p:cNvPr>
          <p:cNvSpPr txBox="1">
            <a:spLocks noChangeArrowheads="1"/>
          </p:cNvSpPr>
          <p:nvPr/>
        </p:nvSpPr>
        <p:spPr bwMode="auto">
          <a:xfrm>
            <a:off x="4298950" y="4343400"/>
            <a:ext cx="3552825" cy="400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a:solidFill>
                  <a:srgbClr val="660066"/>
                </a:solidFill>
                <a:latin typeface="Book Antiqua" panose="02040602050305030304" pitchFamily="18" charset="0"/>
                <a:hlinkClick r:id="rId4"/>
              </a:rPr>
              <a:t>https://women.adventist.org</a:t>
            </a:r>
            <a:endParaRPr lang="en-US" altLang="en-US" sz="2000">
              <a:solidFill>
                <a:srgbClr val="660066"/>
              </a:solidFill>
              <a:latin typeface="Book Antiqua" panose="02040602050305030304" pitchFamily="18" charset="0"/>
            </a:endParaRPr>
          </a:p>
        </p:txBody>
      </p:sp>
      <p:pic>
        <p:nvPicPr>
          <p:cNvPr id="3" name="Picture 2">
            <a:extLst>
              <a:ext uri="{FF2B5EF4-FFF2-40B4-BE49-F238E27FC236}">
                <a16:creationId xmlns:a16="http://schemas.microsoft.com/office/drawing/2014/main" id="{13A06C37-F877-7C4E-99AE-DCC66A3CB14F}"/>
              </a:ext>
            </a:extLst>
          </p:cNvPr>
          <p:cNvPicPr>
            <a:picLocks noChangeAspect="1"/>
          </p:cNvPicPr>
          <p:nvPr/>
        </p:nvPicPr>
        <p:blipFill>
          <a:blip r:embed="rId5"/>
          <a:stretch>
            <a:fillRect/>
          </a:stretch>
        </p:blipFill>
        <p:spPr>
          <a:xfrm>
            <a:off x="5165725" y="1008892"/>
            <a:ext cx="1784350" cy="1246946"/>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4" descr="woman distinguish_02">
            <a:extLst>
              <a:ext uri="{FF2B5EF4-FFF2-40B4-BE49-F238E27FC236}">
                <a16:creationId xmlns:a16="http://schemas.microsoft.com/office/drawing/2014/main" id="{24237BC4-2058-EA48-A528-DC89F65DEC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3">
            <a:extLst>
              <a:ext uri="{FF2B5EF4-FFF2-40B4-BE49-F238E27FC236}">
                <a16:creationId xmlns:a16="http://schemas.microsoft.com/office/drawing/2014/main" id="{8437309E-7A57-A040-8F95-808681989D21}"/>
              </a:ext>
            </a:extLst>
          </p:cNvPr>
          <p:cNvSpPr>
            <a:spLocks noGrp="1" noChangeArrowheads="1"/>
          </p:cNvSpPr>
          <p:nvPr>
            <p:ph type="body" idx="1"/>
          </p:nvPr>
        </p:nvSpPr>
        <p:spPr>
          <a:xfrm>
            <a:off x="3505200" y="685800"/>
            <a:ext cx="5181600" cy="5867400"/>
          </a:xfrm>
        </p:spPr>
        <p:txBody>
          <a:bodyPr/>
          <a:lstStyle/>
          <a:p>
            <a:pPr algn="ctr" eaLnBrk="1" hangingPunct="1">
              <a:lnSpc>
                <a:spcPct val="120000"/>
              </a:lnSpc>
              <a:buFontTx/>
              <a:buNone/>
            </a:pPr>
            <a:r>
              <a:rPr lang="en-US" altLang="en-US" sz="2800" b="1" dirty="0">
                <a:solidFill>
                  <a:srgbClr val="660066"/>
                </a:solidFill>
                <a:latin typeface="Century Gothic" panose="020B0502020202020204" pitchFamily="34" charset="0"/>
              </a:rPr>
              <a:t>Each of these women is important in her own right.  She is also a representative of the thousands who have labored and worked in each of the fifty-year periods of Adventist church history as indicated in this brochure.   </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5" descr="woman distinguish_02">
            <a:extLst>
              <a:ext uri="{FF2B5EF4-FFF2-40B4-BE49-F238E27FC236}">
                <a16:creationId xmlns:a16="http://schemas.microsoft.com/office/drawing/2014/main" id="{7B438224-9D8A-CE4D-9EAB-9616B4D1C0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3">
            <a:extLst>
              <a:ext uri="{FF2B5EF4-FFF2-40B4-BE49-F238E27FC236}">
                <a16:creationId xmlns:a16="http://schemas.microsoft.com/office/drawing/2014/main" id="{0899C0BA-8295-7E40-99EF-3162E6811B43}"/>
              </a:ext>
            </a:extLst>
          </p:cNvPr>
          <p:cNvSpPr>
            <a:spLocks noGrp="1" noChangeArrowheads="1"/>
          </p:cNvSpPr>
          <p:nvPr>
            <p:ph type="body" idx="1"/>
          </p:nvPr>
        </p:nvSpPr>
        <p:spPr>
          <a:xfrm>
            <a:off x="3657600" y="685800"/>
            <a:ext cx="5105400" cy="5791200"/>
          </a:xfrm>
        </p:spPr>
        <p:txBody>
          <a:bodyPr/>
          <a:lstStyle/>
          <a:p>
            <a:pPr algn="ctr" eaLnBrk="1" hangingPunct="1">
              <a:lnSpc>
                <a:spcPct val="120000"/>
              </a:lnSpc>
              <a:buFontTx/>
              <a:buNone/>
            </a:pPr>
            <a:r>
              <a:rPr lang="en-US" altLang="en-US" sz="2800" b="1" dirty="0">
                <a:solidFill>
                  <a:srgbClr val="660066"/>
                </a:solidFill>
                <a:latin typeface="Century Gothic" panose="020B0502020202020204" pitchFamily="34" charset="0"/>
              </a:rPr>
              <a:t>Still today, distinguished women are often unknown and unnoticed. There are thousands of other women who could, and should, be mentioned, but we trust that the example of these women may be a blessing as you too use your gift for God.</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6" descr="woman distinguish_01">
            <a:extLst>
              <a:ext uri="{FF2B5EF4-FFF2-40B4-BE49-F238E27FC236}">
                <a16:creationId xmlns:a16="http://schemas.microsoft.com/office/drawing/2014/main" id="{540A10C6-4FD6-AA40-91CC-A15463DDEE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6" name="Rectangle 5">
            <a:extLst>
              <a:ext uri="{FF2B5EF4-FFF2-40B4-BE49-F238E27FC236}">
                <a16:creationId xmlns:a16="http://schemas.microsoft.com/office/drawing/2014/main" id="{D0D6240E-0E31-C549-9EAF-C3FDECEF743B}"/>
              </a:ext>
            </a:extLst>
          </p:cNvPr>
          <p:cNvSpPr>
            <a:spLocks noGrp="1" noChangeArrowheads="1"/>
          </p:cNvSpPr>
          <p:nvPr>
            <p:ph type="body" idx="1"/>
          </p:nvPr>
        </p:nvSpPr>
        <p:spPr>
          <a:xfrm>
            <a:off x="4038600" y="685800"/>
            <a:ext cx="4800600" cy="5943600"/>
          </a:xfrm>
        </p:spPr>
        <p:txBody>
          <a:bodyPr/>
          <a:lstStyle/>
          <a:p>
            <a:pPr algn="ctr" eaLnBrk="1" hangingPunct="1">
              <a:lnSpc>
                <a:spcPct val="110000"/>
              </a:lnSpc>
              <a:buFontTx/>
              <a:buNone/>
            </a:pPr>
            <a:r>
              <a:rPr lang="en-US" altLang="en-US" sz="2800" b="1" i="1" dirty="0">
                <a:solidFill>
                  <a:srgbClr val="660066"/>
                </a:solidFill>
                <a:latin typeface="Century Gothic" panose="020B0502020202020204" pitchFamily="34" charset="0"/>
              </a:rPr>
              <a:t>When a great an</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 decisive work is to be </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done, God chooses</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men and women</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to do this work,</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and it will feel the loss</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of the talents</a:t>
            </a:r>
          </a:p>
          <a:p>
            <a:pPr algn="ctr" eaLnBrk="1" hangingPunct="1">
              <a:lnSpc>
                <a:spcPct val="110000"/>
              </a:lnSpc>
              <a:buFontTx/>
              <a:buNone/>
            </a:pPr>
            <a:r>
              <a:rPr lang="en-US" altLang="en-US" sz="2800" b="1" i="1" dirty="0">
                <a:solidFill>
                  <a:srgbClr val="660066"/>
                </a:solidFill>
                <a:latin typeface="Century Gothic" panose="020B0502020202020204" pitchFamily="34" charset="0"/>
              </a:rPr>
              <a:t>if both are not combined.</a:t>
            </a:r>
          </a:p>
          <a:p>
            <a:pPr algn="ctr" eaLnBrk="1" hangingPunct="1">
              <a:lnSpc>
                <a:spcPct val="110000"/>
              </a:lnSpc>
              <a:buFontTx/>
              <a:buNone/>
            </a:pPr>
            <a:endParaRPr lang="en-US" altLang="en-US" sz="2800" b="1" i="1" dirty="0">
              <a:solidFill>
                <a:srgbClr val="660066"/>
              </a:solidFill>
              <a:latin typeface="Century Gothic" panose="020B0502020202020204" pitchFamily="34" charset="0"/>
            </a:endParaRPr>
          </a:p>
          <a:p>
            <a:pPr algn="ctr" eaLnBrk="1" hangingPunct="1">
              <a:lnSpc>
                <a:spcPct val="110000"/>
              </a:lnSpc>
              <a:buFontTx/>
              <a:buNone/>
            </a:pPr>
            <a:r>
              <a:rPr lang="en-US" altLang="en-US" sz="2000" b="1" dirty="0">
                <a:solidFill>
                  <a:srgbClr val="660066"/>
                </a:solidFill>
                <a:latin typeface="Century Gothic" panose="020B0502020202020204" pitchFamily="34" charset="0"/>
              </a:rPr>
              <a:t>Ellen G. White, </a:t>
            </a:r>
            <a:r>
              <a:rPr lang="en-US" altLang="en-US" sz="2000" b="1" i="1" dirty="0">
                <a:solidFill>
                  <a:srgbClr val="660066"/>
                </a:solidFill>
                <a:latin typeface="Century Gothic" panose="020B0502020202020204" pitchFamily="34" charset="0"/>
              </a:rPr>
              <a:t>Evangelism,</a:t>
            </a:r>
            <a:r>
              <a:rPr lang="en-US" altLang="en-US" sz="2000" b="1" dirty="0">
                <a:solidFill>
                  <a:srgbClr val="660066"/>
                </a:solidFill>
                <a:latin typeface="Century Gothic" panose="020B0502020202020204" pitchFamily="34" charset="0"/>
              </a:rPr>
              <a:t> p. 469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5" descr="woman distinguish_04">
            <a:extLst>
              <a:ext uri="{FF2B5EF4-FFF2-40B4-BE49-F238E27FC236}">
                <a16:creationId xmlns:a16="http://schemas.microsoft.com/office/drawing/2014/main" id="{64CE67F9-ED75-3143-B18D-D1E2122C53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0" name="Rectangle 2">
            <a:extLst>
              <a:ext uri="{FF2B5EF4-FFF2-40B4-BE49-F238E27FC236}">
                <a16:creationId xmlns:a16="http://schemas.microsoft.com/office/drawing/2014/main" id="{41302E38-E17D-9A40-BF5A-CCE0743249A1}"/>
              </a:ext>
            </a:extLst>
          </p:cNvPr>
          <p:cNvSpPr>
            <a:spLocks noGrp="1" noChangeArrowheads="1"/>
          </p:cNvSpPr>
          <p:nvPr>
            <p:ph type="title"/>
          </p:nvPr>
        </p:nvSpPr>
        <p:spPr>
          <a:xfrm>
            <a:off x="444500" y="455613"/>
            <a:ext cx="8229600" cy="1143000"/>
          </a:xfrm>
          <a:extLst>
            <a:ext uri="{AF507438-7753-43E0-B8FC-AC1667EBCBE1}">
              <a14:hiddenEffects xmlns:a14="http://schemas.microsoft.com/office/drawing/2010/main">
                <a:effectLst>
                  <a:outerShdw dist="35921" dir="2700000" algn="ctr" rotWithShape="0">
                    <a:schemeClr val="tx1"/>
                  </a:outerShdw>
                </a:effectLst>
              </a14:hiddenEffects>
            </a:ext>
          </a:extLst>
        </p:spPr>
        <p:txBody>
          <a:bodyPr/>
          <a:lstStyle/>
          <a:p>
            <a:pPr algn="l" eaLnBrk="1" hangingPunct="1">
              <a:defRPr/>
            </a:pPr>
            <a:r>
              <a:rPr lang="en-US" altLang="en-US" b="1" dirty="0">
                <a:solidFill>
                  <a:srgbClr val="660066"/>
                </a:solidFill>
                <a:effectLst>
                  <a:outerShdw blurRad="38100" dist="38100" dir="2700000" algn="tl">
                    <a:srgbClr val="C0C0C0"/>
                  </a:outerShdw>
                </a:effectLst>
                <a:latin typeface="Century Gothic" panose="020B0502020202020204" pitchFamily="34" charset="0"/>
              </a:rPr>
              <a:t>1844 – 1894</a:t>
            </a:r>
            <a:br>
              <a:rPr lang="en-US" altLang="en-US" b="1" dirty="0">
                <a:solidFill>
                  <a:srgbClr val="660066"/>
                </a:solidFill>
                <a:effectLst>
                  <a:outerShdw blurRad="38100" dist="38100" dir="2700000" algn="tl">
                    <a:srgbClr val="C0C0C0"/>
                  </a:outerShdw>
                </a:effectLst>
                <a:latin typeface="Century Gothic" panose="020B0502020202020204" pitchFamily="34" charset="0"/>
              </a:rPr>
            </a:br>
            <a:endParaRPr lang="en-US" altLang="en-US" b="1" dirty="0">
              <a:solidFill>
                <a:srgbClr val="660066"/>
              </a:solidFill>
              <a:effectLst>
                <a:outerShdw blurRad="38100" dist="38100" dir="2700000" algn="tl">
                  <a:srgbClr val="C0C0C0"/>
                </a:outerShdw>
              </a:effectLst>
              <a:latin typeface="Century Gothic" panose="020B0502020202020204" pitchFamily="34" charset="0"/>
            </a:endParaRPr>
          </a:p>
        </p:txBody>
      </p:sp>
      <p:sp>
        <p:nvSpPr>
          <p:cNvPr id="7171" name="Rectangle 3">
            <a:extLst>
              <a:ext uri="{FF2B5EF4-FFF2-40B4-BE49-F238E27FC236}">
                <a16:creationId xmlns:a16="http://schemas.microsoft.com/office/drawing/2014/main" id="{9D4C96F7-60DD-8B4E-9302-7C908D368B5E}"/>
              </a:ext>
            </a:extLst>
          </p:cNvPr>
          <p:cNvSpPr>
            <a:spLocks noGrp="1" noChangeArrowheads="1"/>
          </p:cNvSpPr>
          <p:nvPr>
            <p:ph sz="half" idx="1"/>
          </p:nvPr>
        </p:nvSpPr>
        <p:spPr>
          <a:xfrm>
            <a:off x="609600" y="1600200"/>
            <a:ext cx="6019800" cy="1905000"/>
          </a:xfrm>
        </p:spPr>
        <p:txBody>
          <a:bodyPr/>
          <a:lstStyle/>
          <a:p>
            <a:pPr eaLnBrk="1" hangingPunct="1">
              <a:lnSpc>
                <a:spcPct val="90000"/>
              </a:lnSpc>
              <a:buFontTx/>
              <a:buNone/>
              <a:defRPr/>
            </a:pPr>
            <a:r>
              <a:rPr lang="en-US" altLang="en-US" sz="2400" b="1" dirty="0">
                <a:solidFill>
                  <a:srgbClr val="660066"/>
                </a:solidFill>
                <a:latin typeface="Book Antiqua" panose="02040602050305030304" pitchFamily="18" charset="0"/>
              </a:rPr>
              <a:t>Martha D. </a:t>
            </a:r>
            <a:r>
              <a:rPr lang="en-US" altLang="en-US" sz="2400" b="1" dirty="0" err="1">
                <a:solidFill>
                  <a:srgbClr val="660066"/>
                </a:solidFill>
                <a:latin typeface="Book Antiqua" panose="02040602050305030304" pitchFamily="18" charset="0"/>
              </a:rPr>
              <a:t>Byington</a:t>
            </a:r>
            <a:r>
              <a:rPr lang="en-US" altLang="en-US" sz="2400" b="1" dirty="0">
                <a:solidFill>
                  <a:srgbClr val="660066"/>
                </a:solidFill>
                <a:latin typeface="Book Antiqua" panose="02040602050305030304" pitchFamily="18" charset="0"/>
              </a:rPr>
              <a:t> </a:t>
            </a:r>
            <a:r>
              <a:rPr lang="en-US" altLang="en-US" sz="2400" b="1" dirty="0" err="1">
                <a:solidFill>
                  <a:srgbClr val="660066"/>
                </a:solidFill>
                <a:latin typeface="Book Antiqua" panose="02040602050305030304" pitchFamily="18" charset="0"/>
              </a:rPr>
              <a:t>Amadon</a:t>
            </a:r>
            <a:endParaRPr lang="en-US" altLang="en-US" sz="2400" b="1" dirty="0">
              <a:solidFill>
                <a:srgbClr val="660066"/>
              </a:solidFill>
              <a:latin typeface="Book Antiqua" panose="02040602050305030304" pitchFamily="18" charset="0"/>
            </a:endParaRPr>
          </a:p>
          <a:p>
            <a:pPr eaLnBrk="1" hangingPunct="1">
              <a:lnSpc>
                <a:spcPct val="90000"/>
              </a:lnSpc>
              <a:buFontTx/>
              <a:buNone/>
              <a:defRPr/>
            </a:pPr>
            <a:r>
              <a:rPr lang="en-US" altLang="en-US" sz="2400" b="1" dirty="0">
                <a:solidFill>
                  <a:srgbClr val="660066"/>
                </a:solidFill>
                <a:latin typeface="Book Antiqua" panose="02040602050305030304" pitchFamily="18" charset="0"/>
              </a:rPr>
              <a:t>1834 – 1937</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Teacher. First Dorcas Society president. Taught in one of the first church schools.</a:t>
            </a:r>
          </a:p>
          <a:p>
            <a:pPr eaLnBrk="1" hangingPunct="1">
              <a:lnSpc>
                <a:spcPct val="50000"/>
              </a:lnSpc>
              <a:buFontTx/>
              <a:buNone/>
              <a:defRPr/>
            </a:pPr>
            <a:endParaRPr lang="en-US" altLang="en-US" sz="2400" b="1" dirty="0">
              <a:solidFill>
                <a:srgbClr val="660066"/>
              </a:solidFill>
              <a:latin typeface="Book Antiqua" panose="02040602050305030304" pitchFamily="18" charset="0"/>
            </a:endParaRPr>
          </a:p>
          <a:p>
            <a:pPr eaLnBrk="1" hangingPunct="1">
              <a:lnSpc>
                <a:spcPct val="20000"/>
              </a:lnSpc>
              <a:buFontTx/>
              <a:buNone/>
              <a:defRPr/>
            </a:pPr>
            <a:endParaRPr lang="en-US" altLang="en-US" sz="2400" b="1" dirty="0">
              <a:latin typeface="Book Antiqua" panose="02040602050305030304" pitchFamily="18" charset="0"/>
            </a:endParaRPr>
          </a:p>
        </p:txBody>
      </p:sp>
      <p:pic>
        <p:nvPicPr>
          <p:cNvPr id="7172" name="Picture 6">
            <a:extLst>
              <a:ext uri="{FF2B5EF4-FFF2-40B4-BE49-F238E27FC236}">
                <a16:creationId xmlns:a16="http://schemas.microsoft.com/office/drawing/2014/main" id="{33BB6FC1-AA30-C748-ADEF-173512A832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3802499"/>
            <a:ext cx="13906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a:extLst>
              <a:ext uri="{FF2B5EF4-FFF2-40B4-BE49-F238E27FC236}">
                <a16:creationId xmlns:a16="http://schemas.microsoft.com/office/drawing/2014/main" id="{B1AE50B5-FF1F-1747-A049-9431349753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10400" y="1593850"/>
            <a:ext cx="14859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57A1D038-AB8F-0A4C-8542-4A3A965C636E}"/>
              </a:ext>
            </a:extLst>
          </p:cNvPr>
          <p:cNvSpPr txBox="1"/>
          <p:nvPr/>
        </p:nvSpPr>
        <p:spPr>
          <a:xfrm>
            <a:off x="2166938" y="3728510"/>
            <a:ext cx="6329362" cy="2906180"/>
          </a:xfrm>
          <a:prstGeom prst="rect">
            <a:avLst/>
          </a:prstGeom>
          <a:noFill/>
        </p:spPr>
        <p:txBody>
          <a:bodyPr>
            <a:spAutoFit/>
          </a:bodyPr>
          <a:lstStyle/>
          <a:p>
            <a:pPr marL="347472" indent="-347472" eaLnBrk="1" hangingPunct="1">
              <a:lnSpc>
                <a:spcPct val="90000"/>
              </a:lnSpc>
              <a:spcBef>
                <a:spcPts val="576"/>
              </a:spcBef>
              <a:defRPr/>
            </a:pPr>
            <a:r>
              <a:rPr lang="en-US" altLang="en-US" sz="2400" b="1" dirty="0">
                <a:solidFill>
                  <a:srgbClr val="660066"/>
                </a:solidFill>
                <a:latin typeface="Book Antiqua" panose="02040602050305030304" pitchFamily="18" charset="0"/>
              </a:rPr>
              <a:t>Lottie Blake</a:t>
            </a:r>
          </a:p>
          <a:p>
            <a:pPr marL="347472" indent="-347472" eaLnBrk="1" hangingPunct="1">
              <a:lnSpc>
                <a:spcPct val="90000"/>
              </a:lnSpc>
              <a:spcBef>
                <a:spcPts val="576"/>
              </a:spcBef>
              <a:defRPr/>
            </a:pPr>
            <a:r>
              <a:rPr lang="en-US" altLang="en-US" sz="2400" b="1" dirty="0">
                <a:solidFill>
                  <a:srgbClr val="660066"/>
                </a:solidFill>
                <a:latin typeface="Book Antiqua" panose="02040602050305030304" pitchFamily="18" charset="0"/>
              </a:rPr>
              <a:t>1876 – 1976</a:t>
            </a:r>
            <a:endParaRPr lang="en-US" altLang="en-US" sz="2400" dirty="0">
              <a:solidFill>
                <a:srgbClr val="660066"/>
              </a:solidFill>
              <a:latin typeface="Book Antiqua" panose="02040602050305030304" pitchFamily="18" charset="0"/>
            </a:endParaRPr>
          </a:p>
          <a:p>
            <a:pPr eaLnBrk="1" hangingPunct="1">
              <a:lnSpc>
                <a:spcPct val="90000"/>
              </a:lnSpc>
              <a:spcBef>
                <a:spcPts val="576"/>
              </a:spcBef>
              <a:defRPr/>
            </a:pPr>
            <a:r>
              <a:rPr lang="en-US" altLang="en-US" sz="2400" dirty="0">
                <a:latin typeface="Book Antiqua" panose="02040602050305030304" pitchFamily="18" charset="0"/>
              </a:rPr>
              <a:t>Physician, founder, missionary. First African-American Seventh-day Adventist woman physician. Established school of nursing at Oakwood College. Helped to treat Ellen White. Missionary in Central America and the Caribbean with husband physician.</a:t>
            </a:r>
            <a:endParaRPr lang="en-US" sz="2400" dirty="0">
              <a:latin typeface="Book Antiqua" panose="02040602050305030304" pitchFamily="18"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5" descr="woman distinguish_04">
            <a:extLst>
              <a:ext uri="{FF2B5EF4-FFF2-40B4-BE49-F238E27FC236}">
                <a16:creationId xmlns:a16="http://schemas.microsoft.com/office/drawing/2014/main" id="{EC48D9BE-45B3-1747-A84D-17BC4087D1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Rectangle 3">
            <a:extLst>
              <a:ext uri="{FF2B5EF4-FFF2-40B4-BE49-F238E27FC236}">
                <a16:creationId xmlns:a16="http://schemas.microsoft.com/office/drawing/2014/main" id="{9D4C96F7-60DD-8B4E-9302-7C908D368B5E}"/>
              </a:ext>
            </a:extLst>
          </p:cNvPr>
          <p:cNvSpPr>
            <a:spLocks noGrp="1" noChangeArrowheads="1"/>
          </p:cNvSpPr>
          <p:nvPr>
            <p:ph sz="half" idx="1"/>
          </p:nvPr>
        </p:nvSpPr>
        <p:spPr>
          <a:xfrm>
            <a:off x="2438400" y="507207"/>
            <a:ext cx="6248400" cy="3024187"/>
          </a:xfrm>
        </p:spPr>
        <p:txBody>
          <a:bodyPr/>
          <a:lstStyle/>
          <a:p>
            <a:pPr eaLnBrk="1" hangingPunct="1">
              <a:lnSpc>
                <a:spcPct val="20000"/>
              </a:lnSpc>
              <a:buFontTx/>
              <a:buNone/>
              <a:defRPr/>
            </a:pPr>
            <a:endParaRPr lang="en-US" altLang="en-US" sz="2400" b="1" dirty="0">
              <a:latin typeface="Book Antiqua" panose="02040602050305030304" pitchFamily="18" charset="0"/>
            </a:endParaRP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Maud Sisley Boyd</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1851 – 1937</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Bible instructor, colporteur, educator. First single woman missionary to Europe. Helped J. N. Andrews establish publishing work in Europe. Assisted J. N. Loughborough in pioneer tent evangelism. Served also in Africa and Australia.</a:t>
            </a:r>
          </a:p>
        </p:txBody>
      </p:sp>
      <p:pic>
        <p:nvPicPr>
          <p:cNvPr id="8195" name="Picture 5">
            <a:extLst>
              <a:ext uri="{FF2B5EF4-FFF2-40B4-BE49-F238E27FC236}">
                <a16:creationId xmlns:a16="http://schemas.microsoft.com/office/drawing/2014/main" id="{520EAF91-D4B3-5647-8F4F-128E56DBB6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713" y="677863"/>
            <a:ext cx="1525587"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8">
            <a:extLst>
              <a:ext uri="{FF2B5EF4-FFF2-40B4-BE49-F238E27FC236}">
                <a16:creationId xmlns:a16="http://schemas.microsoft.com/office/drawing/2014/main" id="{12017B70-BC87-784D-8E8A-64C6A66447F5}"/>
              </a:ext>
            </a:extLst>
          </p:cNvPr>
          <p:cNvSpPr txBox="1">
            <a:spLocks noChangeArrowheads="1"/>
          </p:cNvSpPr>
          <p:nvPr/>
        </p:nvSpPr>
        <p:spPr bwMode="auto">
          <a:xfrm>
            <a:off x="2327275" y="4038600"/>
            <a:ext cx="6248400" cy="28500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Nellie H. Rankin </a:t>
            </a:r>
            <a:r>
              <a:rPr lang="en-US" altLang="en-US" sz="2400" b="1" dirty="0" err="1">
                <a:solidFill>
                  <a:srgbClr val="660066"/>
                </a:solidFill>
                <a:latin typeface="Book Antiqua" panose="02040602050305030304" pitchFamily="18" charset="0"/>
              </a:rPr>
              <a:t>Druillard</a:t>
            </a:r>
            <a:endParaRPr lang="en-US" altLang="en-US" sz="2400" b="1" dirty="0">
              <a:solidFill>
                <a:srgbClr val="660066"/>
              </a:solidFill>
              <a:latin typeface="Book Antiqua" panose="02040602050305030304" pitchFamily="18" charset="0"/>
            </a:endParaRPr>
          </a:p>
          <a:p>
            <a:pPr eaLnBrk="1" hangingPunct="1">
              <a:lnSpc>
                <a:spcPct val="90000"/>
              </a:lnSpc>
              <a:spcBef>
                <a:spcPts val="575"/>
              </a:spcBef>
            </a:pPr>
            <a:r>
              <a:rPr lang="en-US" altLang="en-US" sz="2400" b="1" dirty="0">
                <a:solidFill>
                  <a:srgbClr val="660066"/>
                </a:solidFill>
                <a:latin typeface="Book Antiqua" panose="02040602050305030304" pitchFamily="18" charset="0"/>
              </a:rPr>
              <a:t>1844 – 1937</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Financier, treasurer, founder, missionary. Helped found Riverside Sanitarium, Madison College, and Emmanuel Missionary College. Missionary in South Africa.</a:t>
            </a:r>
          </a:p>
          <a:p>
            <a:pPr eaLnBrk="1" hangingPunct="1"/>
            <a:endParaRPr lang="en-US" altLang="en-US" dirty="0"/>
          </a:p>
        </p:txBody>
      </p:sp>
      <p:pic>
        <p:nvPicPr>
          <p:cNvPr id="8197" name="Picture 10">
            <a:extLst>
              <a:ext uri="{FF2B5EF4-FFF2-40B4-BE49-F238E27FC236}">
                <a16:creationId xmlns:a16="http://schemas.microsoft.com/office/drawing/2014/main" id="{3F0DEAD2-1C2B-3348-B59E-5C3EF7EDF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0400" y="4038600"/>
            <a:ext cx="15001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4" descr="woman distinguish_04">
            <a:extLst>
              <a:ext uri="{FF2B5EF4-FFF2-40B4-BE49-F238E27FC236}">
                <a16:creationId xmlns:a16="http://schemas.microsoft.com/office/drawing/2014/main" id="{8C83C58D-0181-A64B-B6E6-1E20B7B847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5" name="Rectangle 3">
            <a:extLst>
              <a:ext uri="{FF2B5EF4-FFF2-40B4-BE49-F238E27FC236}">
                <a16:creationId xmlns:a16="http://schemas.microsoft.com/office/drawing/2014/main" id="{49C7735F-F6A9-3B42-AA17-45A16BDA9501}"/>
              </a:ext>
            </a:extLst>
          </p:cNvPr>
          <p:cNvSpPr>
            <a:spLocks noGrp="1" noChangeArrowheads="1"/>
          </p:cNvSpPr>
          <p:nvPr>
            <p:ph type="body" idx="1"/>
          </p:nvPr>
        </p:nvSpPr>
        <p:spPr>
          <a:xfrm>
            <a:off x="644525" y="779463"/>
            <a:ext cx="5756275" cy="2649537"/>
          </a:xfrm>
        </p:spPr>
        <p:txBody>
          <a:bodyPr/>
          <a:lstStyle/>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Sarepta </a:t>
            </a:r>
            <a:r>
              <a:rPr lang="en-US" altLang="en-US" sz="2400" b="1" dirty="0" err="1">
                <a:solidFill>
                  <a:srgbClr val="660066"/>
                </a:solidFill>
                <a:latin typeface="Book Antiqua" panose="02040602050305030304" pitchFamily="18" charset="0"/>
              </a:rPr>
              <a:t>Myrenda</a:t>
            </a:r>
            <a:r>
              <a:rPr lang="en-US" altLang="en-US" sz="2400" b="1" dirty="0">
                <a:solidFill>
                  <a:srgbClr val="660066"/>
                </a:solidFill>
                <a:latin typeface="Book Antiqua" panose="02040602050305030304" pitchFamily="18" charset="0"/>
              </a:rPr>
              <a:t> Irish Henry</a:t>
            </a:r>
          </a:p>
          <a:p>
            <a:pPr marL="0" indent="0" eaLnBrk="1" hangingPunct="1">
              <a:lnSpc>
                <a:spcPct val="90000"/>
              </a:lnSpc>
              <a:buFontTx/>
              <a:buNone/>
              <a:defRPr/>
            </a:pPr>
            <a:r>
              <a:rPr lang="en-US" altLang="en-US" sz="2400" b="1" dirty="0">
                <a:solidFill>
                  <a:srgbClr val="660066"/>
                </a:solidFill>
                <a:latin typeface="Book Antiqua" panose="02040602050305030304" pitchFamily="18" charset="0"/>
              </a:rPr>
              <a:t>1839 – 1900</a:t>
            </a:r>
            <a:endParaRPr lang="en-US" altLang="en-US" sz="2400" dirty="0">
              <a:solidFill>
                <a:srgbClr val="660066"/>
              </a:solidFill>
              <a:latin typeface="Book Antiqua" panose="02040602050305030304" pitchFamily="18" charset="0"/>
            </a:endParaRPr>
          </a:p>
          <a:p>
            <a:pPr marL="0" indent="0" eaLnBrk="1" hangingPunct="1">
              <a:lnSpc>
                <a:spcPct val="90000"/>
              </a:lnSpc>
              <a:buFontTx/>
              <a:buNone/>
              <a:defRPr/>
            </a:pPr>
            <a:r>
              <a:rPr lang="en-US" altLang="en-US" sz="2400" dirty="0">
                <a:latin typeface="Book Antiqua" panose="02040602050305030304" pitchFamily="18" charset="0"/>
              </a:rPr>
              <a:t>Temperance activist, personal evangelist, writer. Established </a:t>
            </a:r>
            <a:r>
              <a:rPr lang="en-US" altLang="en-US" sz="2400" dirty="0">
                <a:solidFill>
                  <a:srgbClr val="660066"/>
                </a:solidFill>
                <a:latin typeface="Book Antiqua" panose="02040602050305030304" pitchFamily="18" charset="0"/>
              </a:rPr>
              <a:t>first Women’s Ministry </a:t>
            </a:r>
            <a:r>
              <a:rPr lang="en-US" altLang="en-US" sz="2400" dirty="0">
                <a:latin typeface="Book Antiqua" panose="02040602050305030304" pitchFamily="18" charset="0"/>
              </a:rPr>
              <a:t>in 1898. The General Conference voted her a </a:t>
            </a:r>
            <a:r>
              <a:rPr lang="en-US" altLang="en-US" sz="2400" dirty="0">
                <a:solidFill>
                  <a:schemeClr val="accent2">
                    <a:lumMod val="75000"/>
                  </a:schemeClr>
                </a:solidFill>
                <a:latin typeface="Book Antiqua" panose="02040602050305030304" pitchFamily="18" charset="0"/>
              </a:rPr>
              <a:t>ministerial license</a:t>
            </a:r>
            <a:r>
              <a:rPr lang="en-US" altLang="en-US" sz="2400" dirty="0">
                <a:latin typeface="Book Antiqua" panose="02040602050305030304" pitchFamily="18" charset="0"/>
              </a:rPr>
              <a:t>.</a:t>
            </a:r>
          </a:p>
          <a:p>
            <a:pPr eaLnBrk="1" hangingPunct="1">
              <a:lnSpc>
                <a:spcPct val="90000"/>
              </a:lnSpc>
              <a:buFontTx/>
              <a:buNone/>
              <a:defRPr/>
            </a:pPr>
            <a:endParaRPr lang="en-US" altLang="en-US" sz="2400" dirty="0">
              <a:latin typeface="Book Antiqua" panose="02040602050305030304" pitchFamily="18" charset="0"/>
            </a:endParaRPr>
          </a:p>
          <a:p>
            <a:pPr eaLnBrk="1" hangingPunct="1">
              <a:lnSpc>
                <a:spcPct val="50000"/>
              </a:lnSpc>
              <a:buFontTx/>
              <a:buNone/>
              <a:defRPr/>
            </a:pPr>
            <a:endParaRPr lang="en-US" altLang="en-US" sz="2400" b="1" dirty="0">
              <a:latin typeface="Book Antiqua" panose="02040602050305030304" pitchFamily="18" charset="0"/>
            </a:endParaRPr>
          </a:p>
        </p:txBody>
      </p:sp>
      <p:sp>
        <p:nvSpPr>
          <p:cNvPr id="9219" name="TextBox 2">
            <a:extLst>
              <a:ext uri="{FF2B5EF4-FFF2-40B4-BE49-F238E27FC236}">
                <a16:creationId xmlns:a16="http://schemas.microsoft.com/office/drawing/2014/main" id="{798C9C40-89D1-F34F-93DB-2B10D4F5002F}"/>
              </a:ext>
            </a:extLst>
          </p:cNvPr>
          <p:cNvSpPr txBox="1">
            <a:spLocks noChangeArrowheads="1"/>
          </p:cNvSpPr>
          <p:nvPr/>
        </p:nvSpPr>
        <p:spPr bwMode="auto">
          <a:xfrm>
            <a:off x="2465388" y="3889375"/>
            <a:ext cx="5867400" cy="257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90000"/>
              </a:lnSpc>
              <a:spcBef>
                <a:spcPts val="575"/>
              </a:spcBef>
            </a:pPr>
            <a:r>
              <a:rPr lang="en-US" altLang="en-US" sz="2400" b="1" dirty="0">
                <a:solidFill>
                  <a:srgbClr val="660066"/>
                </a:solidFill>
                <a:latin typeface="Book Antiqua" panose="02040602050305030304" pitchFamily="18" charset="0"/>
              </a:rPr>
              <a:t>Maria L. Huntley</a:t>
            </a:r>
          </a:p>
          <a:p>
            <a:pPr eaLnBrk="1" hangingPunct="1">
              <a:lnSpc>
                <a:spcPct val="90000"/>
              </a:lnSpc>
              <a:spcBef>
                <a:spcPts val="575"/>
              </a:spcBef>
            </a:pPr>
            <a:r>
              <a:rPr lang="en-US" altLang="en-US" sz="2400" b="1" dirty="0">
                <a:solidFill>
                  <a:srgbClr val="660066"/>
                </a:solidFill>
                <a:latin typeface="Book Antiqua" panose="02040602050305030304" pitchFamily="18" charset="0"/>
              </a:rPr>
              <a:t>1847 – 1890</a:t>
            </a:r>
            <a:endParaRPr lang="en-US" altLang="en-US" sz="2400" dirty="0">
              <a:solidFill>
                <a:srgbClr val="660066"/>
              </a:solidFill>
              <a:latin typeface="Book Antiqua" panose="02040602050305030304" pitchFamily="18" charset="0"/>
            </a:endParaRPr>
          </a:p>
          <a:p>
            <a:pPr eaLnBrk="1" hangingPunct="1">
              <a:lnSpc>
                <a:spcPct val="90000"/>
              </a:lnSpc>
              <a:spcBef>
                <a:spcPts val="575"/>
              </a:spcBef>
            </a:pPr>
            <a:r>
              <a:rPr lang="en-US" altLang="en-US" sz="2400" dirty="0">
                <a:latin typeface="Book Antiqua" panose="02040602050305030304" pitchFamily="18" charset="0"/>
              </a:rPr>
              <a:t>Administrator, personal evangelist. President, Tract and Missionary Society which later became Personal Ministries and Publishing department and the Adventist Book Centers.</a:t>
            </a:r>
            <a:endParaRPr lang="en-US" altLang="en-US" dirty="0"/>
          </a:p>
        </p:txBody>
      </p:sp>
      <p:pic>
        <p:nvPicPr>
          <p:cNvPr id="9220" name="Picture 6">
            <a:extLst>
              <a:ext uri="{FF2B5EF4-FFF2-40B4-BE49-F238E27FC236}">
                <a16:creationId xmlns:a16="http://schemas.microsoft.com/office/drawing/2014/main" id="{C97DE76A-1BEE-5249-95C1-3A031577D8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23038" y="762000"/>
            <a:ext cx="1809750"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8">
            <a:extLst>
              <a:ext uri="{FF2B5EF4-FFF2-40B4-BE49-F238E27FC236}">
                <a16:creationId xmlns:a16="http://schemas.microsoft.com/office/drawing/2014/main" id="{A86ABACE-9085-5342-AC3D-D59EA78EFF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8175" y="3925888"/>
            <a:ext cx="1525588" cy="213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983</TotalTime>
  <Words>2804</Words>
  <Application>Microsoft Macintosh PowerPoint</Application>
  <PresentationFormat>On-screen Show (4:3)</PresentationFormat>
  <Paragraphs>254</Paragraphs>
  <Slides>30</Slides>
  <Notes>25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Book Antiqua</vt:lpstr>
      <vt:lpstr>Calibri</vt:lpstr>
      <vt:lpstr>Century Gothic</vt:lpstr>
      <vt:lpstr>Gill Sans MT Condensed</vt:lpstr>
      <vt:lpstr>Default Design</vt:lpstr>
      <vt:lpstr>ADVENTIST WOMEN OF DISTINGUISHED  SERVICE</vt:lpstr>
      <vt:lpstr>PowerPoint Presentation</vt:lpstr>
      <vt:lpstr>PowerPoint Presentation</vt:lpstr>
      <vt:lpstr>PowerPoint Presentation</vt:lpstr>
      <vt:lpstr>PowerPoint Presentation</vt:lpstr>
      <vt:lpstr>PowerPoint Presentation</vt:lpstr>
      <vt:lpstr>1844 – 1894 </vt:lpstr>
      <vt:lpstr>PowerPoint Presentation</vt:lpstr>
      <vt:lpstr>PowerPoint Presentation</vt:lpstr>
      <vt:lpstr>PowerPoint Presentation</vt:lpstr>
      <vt:lpstr>PowerPoint Presentation</vt:lpstr>
      <vt:lpstr>1895 – 1945  </vt:lpstr>
      <vt:lpstr>PowerPoint Presentation</vt:lpstr>
      <vt:lpstr>PowerPoint Presentation</vt:lpstr>
      <vt:lpstr>PowerPoint Presentation</vt:lpstr>
      <vt:lpstr>PowerPoint Presentation</vt:lpstr>
      <vt:lpstr>1946 – 1996 </vt:lpstr>
      <vt:lpstr>PowerPoint Presentation</vt:lpstr>
      <vt:lpstr>PowerPoint Presentation</vt:lpstr>
      <vt:lpstr>PowerPoint Presentation</vt:lpstr>
      <vt:lpstr>PowerPoint Presentation</vt:lpstr>
      <vt:lpstr>PowerPoint Presentation</vt:lpstr>
      <vt:lpstr>1997 – to the present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S.D.A. Church World Headquarters</Company>
  <LinksUpToDate>false</LinksUpToDate>
  <SharedDoc>false</SharedDoc>
  <HyperlinksChanged>false</HyperlinksChanged>
  <AppVersion>16.0015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ADVENTIST WOMEN OF DISTINGUISH  SERVICE</dc:title>
  <dc:creator>arraisr</dc:creator>
  <cp:lastModifiedBy>Timon, Rebecca</cp:lastModifiedBy>
  <cp:revision>104</cp:revision>
  <dcterms:created xsi:type="dcterms:W3CDTF">2008-02-06T18:19:02Z</dcterms:created>
  <dcterms:modified xsi:type="dcterms:W3CDTF">2018-07-13T01:07:45Z</dcterms:modified>
</cp:coreProperties>
</file>